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5"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6FBC91-7B1F-4954-86A6-ECDA7FB95326}" type="datetimeFigureOut">
              <a:rPr lang="en-US" smtClean="0">
                <a:solidFill>
                  <a:srgbClr val="EAEBDE">
                    <a:shade val="50000"/>
                    <a:satMod val="200000"/>
                  </a:srgbClr>
                </a:solidFill>
              </a:rPr>
              <a:pPr/>
              <a:t>4/1/2015</a:t>
            </a:fld>
            <a:endParaRPr lang="en-US" dirty="0">
              <a:solidFill>
                <a:srgbClr val="EAEBDE">
                  <a:shade val="50000"/>
                  <a:satMod val="200000"/>
                </a:srgbClr>
              </a:solidFill>
            </a:endParaRPr>
          </a:p>
        </p:txBody>
      </p:sp>
      <p:sp>
        <p:nvSpPr>
          <p:cNvPr id="20" name="Footer Placeholder 19"/>
          <p:cNvSpPr>
            <a:spLocks noGrp="1"/>
          </p:cNvSpPr>
          <p:nvPr>
            <p:ph type="ftr" sz="quarter" idx="11"/>
          </p:nvPr>
        </p:nvSpPr>
        <p:spPr/>
        <p:txBody>
          <a:bodyPr/>
          <a:lstStyle>
            <a:extLst/>
          </a:lstStyle>
          <a:p>
            <a:endParaRPr lang="en-US" dirty="0">
              <a:solidFill>
                <a:srgbClr val="EAEBDE">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44BCA142-A5E8-4BD0-AF05-15A70966AD19}" type="slidenum">
              <a:rPr lang="en-US" smtClean="0">
                <a:solidFill>
                  <a:srgbClr val="EAEBDE">
                    <a:shade val="50000"/>
                    <a:satMod val="200000"/>
                  </a:srgbClr>
                </a:solidFill>
              </a:rPr>
              <a:pPr/>
              <a:t>‹#›</a:t>
            </a:fld>
            <a:endParaRPr lang="en-US" dirty="0">
              <a:solidFill>
                <a:srgbClr val="EAEBDE">
                  <a:shade val="50000"/>
                  <a:satMod val="200000"/>
                </a:srgbClr>
              </a:solidFill>
            </a:endParaRPr>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278151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6FBC91-7B1F-4954-86A6-ECDA7FB95326}" type="datetimeFigureOut">
              <a:rPr lang="en-US" smtClean="0">
                <a:solidFill>
                  <a:srgbClr val="EAEBDE">
                    <a:shade val="50000"/>
                    <a:satMod val="200000"/>
                  </a:srgbClr>
                </a:solidFill>
              </a:rPr>
              <a:pPr/>
              <a:t>4/1/2015</a:t>
            </a:fld>
            <a:endParaRPr lang="en-US" dirty="0">
              <a:solidFill>
                <a:srgbClr val="EAEBDE">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AEBDE">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44BCA142-A5E8-4BD0-AF05-15A70966AD19}" type="slidenum">
              <a:rPr lang="en-US" smtClean="0">
                <a:solidFill>
                  <a:srgbClr val="EAEBDE">
                    <a:shade val="50000"/>
                    <a:satMod val="200000"/>
                  </a:srgbClr>
                </a:solidFill>
              </a:rPr>
              <a:pPr/>
              <a:t>‹#›</a:t>
            </a:fld>
            <a:endParaRPr lang="en-US" dirty="0">
              <a:solidFill>
                <a:srgbClr val="EAEBDE">
                  <a:shade val="50000"/>
                  <a:satMod val="200000"/>
                </a:srgbClr>
              </a:solidFill>
            </a:endParaRPr>
          </a:p>
        </p:txBody>
      </p:sp>
    </p:spTree>
    <p:extLst>
      <p:ext uri="{BB962C8B-B14F-4D97-AF65-F5344CB8AC3E}">
        <p14:creationId xmlns:p14="http://schemas.microsoft.com/office/powerpoint/2010/main" val="221614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524000" y="274641"/>
            <a:ext cx="7416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6FBC91-7B1F-4954-86A6-ECDA7FB95326}" type="datetimeFigureOut">
              <a:rPr lang="en-US" smtClean="0">
                <a:solidFill>
                  <a:srgbClr val="EAEBDE">
                    <a:shade val="50000"/>
                    <a:satMod val="200000"/>
                  </a:srgbClr>
                </a:solidFill>
              </a:rPr>
              <a:pPr/>
              <a:t>4/1/2015</a:t>
            </a:fld>
            <a:endParaRPr lang="en-US" dirty="0">
              <a:solidFill>
                <a:srgbClr val="EAEBDE">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AEBDE">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44BCA142-A5E8-4BD0-AF05-15A70966AD19}" type="slidenum">
              <a:rPr lang="en-US" smtClean="0">
                <a:solidFill>
                  <a:srgbClr val="EAEBDE">
                    <a:shade val="50000"/>
                    <a:satMod val="200000"/>
                  </a:srgbClr>
                </a:solidFill>
              </a:rPr>
              <a:pPr/>
              <a:t>‹#›</a:t>
            </a:fld>
            <a:endParaRPr lang="en-US" dirty="0">
              <a:solidFill>
                <a:srgbClr val="EAEBDE">
                  <a:shade val="50000"/>
                  <a:satMod val="200000"/>
                </a:srgbClr>
              </a:solidFill>
            </a:endParaRPr>
          </a:p>
        </p:txBody>
      </p:sp>
    </p:spTree>
    <p:extLst>
      <p:ext uri="{BB962C8B-B14F-4D97-AF65-F5344CB8AC3E}">
        <p14:creationId xmlns:p14="http://schemas.microsoft.com/office/powerpoint/2010/main" val="3300956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6FBC91-7B1F-4954-86A6-ECDA7FB95326}" type="datetimeFigureOut">
              <a:rPr lang="en-US" smtClean="0">
                <a:solidFill>
                  <a:srgbClr val="EAEBDE">
                    <a:shade val="50000"/>
                    <a:satMod val="200000"/>
                  </a:srgbClr>
                </a:solidFill>
              </a:rPr>
              <a:pPr/>
              <a:t>4/1/2015</a:t>
            </a:fld>
            <a:endParaRPr lang="en-US" dirty="0">
              <a:solidFill>
                <a:srgbClr val="EAEBDE">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AEBDE">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44BCA142-A5E8-4BD0-AF05-15A70966AD19}" type="slidenum">
              <a:rPr lang="en-US" smtClean="0">
                <a:solidFill>
                  <a:srgbClr val="EAEBDE">
                    <a:shade val="50000"/>
                    <a:satMod val="200000"/>
                  </a:srgbClr>
                </a:solidFill>
              </a:rPr>
              <a:pPr/>
              <a:t>‹#›</a:t>
            </a:fld>
            <a:endParaRPr lang="en-US" dirty="0">
              <a:solidFill>
                <a:srgbClr val="EAEBDE">
                  <a:shade val="50000"/>
                  <a:satMod val="200000"/>
                </a:srgbClr>
              </a:solidFill>
            </a:endParaRPr>
          </a:p>
        </p:txBody>
      </p:sp>
    </p:spTree>
    <p:extLst>
      <p:ext uri="{BB962C8B-B14F-4D97-AF65-F5344CB8AC3E}">
        <p14:creationId xmlns:p14="http://schemas.microsoft.com/office/powerpoint/2010/main" val="1952838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6FBC91-7B1F-4954-86A6-ECDA7FB95326}" type="datetimeFigureOut">
              <a:rPr lang="en-US" smtClean="0">
                <a:solidFill>
                  <a:srgbClr val="EAEBDE">
                    <a:shade val="50000"/>
                    <a:satMod val="200000"/>
                  </a:srgbClr>
                </a:solidFill>
              </a:rPr>
              <a:pPr/>
              <a:t>4/1/2015</a:t>
            </a:fld>
            <a:endParaRPr lang="en-US" dirty="0">
              <a:solidFill>
                <a:srgbClr val="EAEBDE">
                  <a:shade val="50000"/>
                  <a:satMod val="200000"/>
                </a:srgbClr>
              </a:solidFill>
            </a:endParaRPr>
          </a:p>
        </p:txBody>
      </p:sp>
      <p:sp>
        <p:nvSpPr>
          <p:cNvPr id="5" name="Footer Placeholder 4"/>
          <p:cNvSpPr>
            <a:spLocks noGrp="1"/>
          </p:cNvSpPr>
          <p:nvPr>
            <p:ph type="ftr" sz="quarter" idx="11"/>
          </p:nvPr>
        </p:nvSpPr>
        <p:spPr/>
        <p:txBody>
          <a:bodyPr/>
          <a:lstStyle>
            <a:extLst/>
          </a:lstStyle>
          <a:p>
            <a:endParaRPr lang="en-US" dirty="0">
              <a:solidFill>
                <a:srgbClr val="EAEBDE">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44BCA142-A5E8-4BD0-AF05-15A70966AD19}" type="slidenum">
              <a:rPr lang="en-US" smtClean="0">
                <a:solidFill>
                  <a:srgbClr val="EAEBDE">
                    <a:shade val="50000"/>
                    <a:satMod val="200000"/>
                  </a:srgbClr>
                </a:solidFill>
              </a:rPr>
              <a:pPr/>
              <a:t>‹#›</a:t>
            </a:fld>
            <a:endParaRPr lang="en-US" dirty="0">
              <a:solidFill>
                <a:srgbClr val="EAEBDE">
                  <a:shade val="50000"/>
                  <a:satMod val="200000"/>
                </a:srgbClr>
              </a:solidFill>
            </a:endParaRPr>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sz="1800">
              <a:solidFill>
                <a:prstClr val="black"/>
              </a:solidFill>
            </a:endParaRPr>
          </a:p>
        </p:txBody>
      </p:sp>
    </p:spTree>
    <p:extLst>
      <p:ext uri="{BB962C8B-B14F-4D97-AF65-F5344CB8AC3E}">
        <p14:creationId xmlns:p14="http://schemas.microsoft.com/office/powerpoint/2010/main" val="150838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6FBC91-7B1F-4954-86A6-ECDA7FB95326}" type="datetimeFigureOut">
              <a:rPr lang="en-US" smtClean="0">
                <a:solidFill>
                  <a:srgbClr val="EAEBDE">
                    <a:shade val="50000"/>
                    <a:satMod val="200000"/>
                  </a:srgbClr>
                </a:solidFill>
              </a:rPr>
              <a:pPr/>
              <a:t>4/1/2015</a:t>
            </a:fld>
            <a:endParaRPr lang="en-US" dirty="0">
              <a:solidFill>
                <a:srgbClr val="EAEBDE">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EAEBDE">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44BCA142-A5E8-4BD0-AF05-15A70966AD19}" type="slidenum">
              <a:rPr lang="en-US" smtClean="0">
                <a:solidFill>
                  <a:srgbClr val="EAEBDE">
                    <a:shade val="50000"/>
                    <a:satMod val="200000"/>
                  </a:srgbClr>
                </a:solidFill>
              </a:rPr>
              <a:pPr/>
              <a:t>‹#›</a:t>
            </a:fld>
            <a:endParaRPr lang="en-US" dirty="0">
              <a:solidFill>
                <a:srgbClr val="EAEBDE">
                  <a:shade val="50000"/>
                  <a:satMod val="200000"/>
                </a:srgbClr>
              </a:solidFill>
            </a:endParaRPr>
          </a:p>
        </p:txBody>
      </p:sp>
    </p:spTree>
    <p:extLst>
      <p:ext uri="{BB962C8B-B14F-4D97-AF65-F5344CB8AC3E}">
        <p14:creationId xmlns:p14="http://schemas.microsoft.com/office/powerpoint/2010/main" val="15344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6FBC91-7B1F-4954-86A6-ECDA7FB95326}" type="datetimeFigureOut">
              <a:rPr lang="en-US" smtClean="0">
                <a:solidFill>
                  <a:srgbClr val="EAEBDE">
                    <a:shade val="50000"/>
                    <a:satMod val="200000"/>
                  </a:srgbClr>
                </a:solidFill>
              </a:rPr>
              <a:pPr/>
              <a:t>4/1/2015</a:t>
            </a:fld>
            <a:endParaRPr lang="en-US" dirty="0">
              <a:solidFill>
                <a:srgbClr val="EAEBDE">
                  <a:shade val="50000"/>
                  <a:satMod val="200000"/>
                </a:srgbClr>
              </a:solidFill>
            </a:endParaRPr>
          </a:p>
        </p:txBody>
      </p:sp>
      <p:sp>
        <p:nvSpPr>
          <p:cNvPr id="8" name="Footer Placeholder 7"/>
          <p:cNvSpPr>
            <a:spLocks noGrp="1"/>
          </p:cNvSpPr>
          <p:nvPr>
            <p:ph type="ftr" sz="quarter" idx="11"/>
          </p:nvPr>
        </p:nvSpPr>
        <p:spPr/>
        <p:txBody>
          <a:bodyPr/>
          <a:lstStyle>
            <a:extLst/>
          </a:lstStyle>
          <a:p>
            <a:endParaRPr lang="en-US" dirty="0">
              <a:solidFill>
                <a:srgbClr val="EAEBDE">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44BCA142-A5E8-4BD0-AF05-15A70966AD19}" type="slidenum">
              <a:rPr lang="en-US" smtClean="0">
                <a:solidFill>
                  <a:srgbClr val="EAEBDE">
                    <a:shade val="50000"/>
                    <a:satMod val="200000"/>
                  </a:srgbClr>
                </a:solidFill>
              </a:rPr>
              <a:pPr/>
              <a:t>‹#›</a:t>
            </a:fld>
            <a:endParaRPr lang="en-US" dirty="0">
              <a:solidFill>
                <a:srgbClr val="EAEBDE">
                  <a:shade val="50000"/>
                  <a:satMod val="200000"/>
                </a:srgbClr>
              </a:solidFill>
            </a:endParaRPr>
          </a:p>
        </p:txBody>
      </p:sp>
    </p:spTree>
    <p:extLst>
      <p:ext uri="{BB962C8B-B14F-4D97-AF65-F5344CB8AC3E}">
        <p14:creationId xmlns:p14="http://schemas.microsoft.com/office/powerpoint/2010/main" val="538601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6FBC91-7B1F-4954-86A6-ECDA7FB95326}" type="datetimeFigureOut">
              <a:rPr lang="en-US" smtClean="0">
                <a:solidFill>
                  <a:srgbClr val="EAEBDE">
                    <a:shade val="50000"/>
                    <a:satMod val="200000"/>
                  </a:srgbClr>
                </a:solidFill>
              </a:rPr>
              <a:pPr/>
              <a:t>4/1/2015</a:t>
            </a:fld>
            <a:endParaRPr lang="en-US" dirty="0">
              <a:solidFill>
                <a:srgbClr val="EAEBDE">
                  <a:shade val="50000"/>
                  <a:satMod val="200000"/>
                </a:srgbClr>
              </a:solidFill>
            </a:endParaRPr>
          </a:p>
        </p:txBody>
      </p:sp>
      <p:sp>
        <p:nvSpPr>
          <p:cNvPr id="4" name="Footer Placeholder 3"/>
          <p:cNvSpPr>
            <a:spLocks noGrp="1"/>
          </p:cNvSpPr>
          <p:nvPr>
            <p:ph type="ftr" sz="quarter" idx="11"/>
          </p:nvPr>
        </p:nvSpPr>
        <p:spPr/>
        <p:txBody>
          <a:bodyPr/>
          <a:lstStyle>
            <a:extLst/>
          </a:lstStyle>
          <a:p>
            <a:endParaRPr lang="en-US" dirty="0">
              <a:solidFill>
                <a:srgbClr val="EAEBDE">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44BCA142-A5E8-4BD0-AF05-15A70966AD19}" type="slidenum">
              <a:rPr lang="en-US" smtClean="0">
                <a:solidFill>
                  <a:srgbClr val="EAEBDE">
                    <a:shade val="50000"/>
                    <a:satMod val="200000"/>
                  </a:srgbClr>
                </a:solidFill>
              </a:rPr>
              <a:pPr/>
              <a:t>‹#›</a:t>
            </a:fld>
            <a:endParaRPr lang="en-US" dirty="0">
              <a:solidFill>
                <a:srgbClr val="EAEBDE">
                  <a:shade val="50000"/>
                  <a:satMod val="200000"/>
                </a:srgbClr>
              </a:solidFill>
            </a:endParaRPr>
          </a:p>
        </p:txBody>
      </p:sp>
    </p:spTree>
    <p:extLst>
      <p:ext uri="{BB962C8B-B14F-4D97-AF65-F5344CB8AC3E}">
        <p14:creationId xmlns:p14="http://schemas.microsoft.com/office/powerpoint/2010/main" val="3665670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2" name="Date Placeholder 1"/>
          <p:cNvSpPr>
            <a:spLocks noGrp="1"/>
          </p:cNvSpPr>
          <p:nvPr>
            <p:ph type="dt" sz="half" idx="10"/>
          </p:nvPr>
        </p:nvSpPr>
        <p:spPr/>
        <p:txBody>
          <a:bodyPr/>
          <a:lstStyle>
            <a:extLst/>
          </a:lstStyle>
          <a:p>
            <a:fld id="{1D6FBC91-7B1F-4954-86A6-ECDA7FB95326}" type="datetimeFigureOut">
              <a:rPr lang="en-US" smtClean="0">
                <a:solidFill>
                  <a:srgbClr val="EAEBDE">
                    <a:shade val="50000"/>
                    <a:satMod val="200000"/>
                  </a:srgbClr>
                </a:solidFill>
              </a:rPr>
              <a:pPr/>
              <a:t>4/1/2015</a:t>
            </a:fld>
            <a:endParaRPr lang="en-US" dirty="0">
              <a:solidFill>
                <a:srgbClr val="EAEBDE">
                  <a:shade val="50000"/>
                  <a:satMod val="200000"/>
                </a:srgbClr>
              </a:solidFill>
            </a:endParaRPr>
          </a:p>
        </p:txBody>
      </p:sp>
      <p:sp>
        <p:nvSpPr>
          <p:cNvPr id="3" name="Footer Placeholder 2"/>
          <p:cNvSpPr>
            <a:spLocks noGrp="1"/>
          </p:cNvSpPr>
          <p:nvPr>
            <p:ph type="ftr" sz="quarter" idx="11"/>
          </p:nvPr>
        </p:nvSpPr>
        <p:spPr/>
        <p:txBody>
          <a:bodyPr/>
          <a:lstStyle>
            <a:extLst/>
          </a:lstStyle>
          <a:p>
            <a:endParaRPr lang="en-US" dirty="0">
              <a:solidFill>
                <a:srgbClr val="EAEBDE">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44BCA142-A5E8-4BD0-AF05-15A70966AD19}" type="slidenum">
              <a:rPr lang="en-US" smtClean="0">
                <a:solidFill>
                  <a:srgbClr val="EAEBDE">
                    <a:shade val="50000"/>
                    <a:satMod val="200000"/>
                  </a:srgbClr>
                </a:solidFill>
              </a:rPr>
              <a:pPr/>
              <a:t>‹#›</a:t>
            </a:fld>
            <a:endParaRPr lang="en-US" dirty="0">
              <a:solidFill>
                <a:srgbClr val="EAEBDE">
                  <a:shade val="50000"/>
                  <a:satMod val="200000"/>
                </a:srgbClr>
              </a:solidFill>
            </a:endParaRPr>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76850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6FBC91-7B1F-4954-86A6-ECDA7FB95326}" type="datetimeFigureOut">
              <a:rPr lang="en-US" smtClean="0">
                <a:solidFill>
                  <a:srgbClr val="EAEBDE">
                    <a:shade val="50000"/>
                    <a:satMod val="200000"/>
                  </a:srgbClr>
                </a:solidFill>
              </a:rPr>
              <a:pPr/>
              <a:t>4/1/2015</a:t>
            </a:fld>
            <a:endParaRPr lang="en-US" dirty="0">
              <a:solidFill>
                <a:srgbClr val="EAEBDE">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EAEBDE">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44BCA142-A5E8-4BD0-AF05-15A70966AD19}" type="slidenum">
              <a:rPr lang="en-US" smtClean="0">
                <a:solidFill>
                  <a:srgbClr val="EAEBDE">
                    <a:shade val="50000"/>
                    <a:satMod val="200000"/>
                  </a:srgbClr>
                </a:solidFill>
              </a:rPr>
              <a:pPr/>
              <a:t>‹#›</a:t>
            </a:fld>
            <a:endParaRPr lang="en-US" dirty="0">
              <a:solidFill>
                <a:srgbClr val="EAEBDE">
                  <a:shade val="50000"/>
                  <a:satMod val="200000"/>
                </a:srgbClr>
              </a:solidFill>
            </a:endParaRPr>
          </a:p>
        </p:txBody>
      </p:sp>
    </p:spTree>
    <p:extLst>
      <p:ext uri="{BB962C8B-B14F-4D97-AF65-F5344CB8AC3E}">
        <p14:creationId xmlns:p14="http://schemas.microsoft.com/office/powerpoint/2010/main" val="1044985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6FBC91-7B1F-4954-86A6-ECDA7FB95326}" type="datetimeFigureOut">
              <a:rPr lang="en-US" smtClean="0">
                <a:solidFill>
                  <a:srgbClr val="EAEBDE">
                    <a:shade val="50000"/>
                    <a:satMod val="200000"/>
                  </a:srgbClr>
                </a:solidFill>
              </a:rPr>
              <a:pPr/>
              <a:t>4/1/2015</a:t>
            </a:fld>
            <a:endParaRPr lang="en-US" dirty="0">
              <a:solidFill>
                <a:srgbClr val="EAEBDE">
                  <a:shade val="50000"/>
                  <a:satMod val="200000"/>
                </a:srgbClr>
              </a:solidFill>
            </a:endParaRPr>
          </a:p>
        </p:txBody>
      </p:sp>
      <p:sp>
        <p:nvSpPr>
          <p:cNvPr id="6" name="Footer Placeholder 5"/>
          <p:cNvSpPr>
            <a:spLocks noGrp="1"/>
          </p:cNvSpPr>
          <p:nvPr>
            <p:ph type="ftr" sz="quarter" idx="11"/>
          </p:nvPr>
        </p:nvSpPr>
        <p:spPr/>
        <p:txBody>
          <a:bodyPr/>
          <a:lstStyle>
            <a:extLst/>
          </a:lstStyle>
          <a:p>
            <a:endParaRPr lang="en-US" dirty="0">
              <a:solidFill>
                <a:srgbClr val="EAEBDE">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44BCA142-A5E8-4BD0-AF05-15A70966AD19}" type="slidenum">
              <a:rPr lang="en-US" smtClean="0">
                <a:solidFill>
                  <a:srgbClr val="EAEBDE">
                    <a:shade val="50000"/>
                    <a:satMod val="200000"/>
                  </a:srgbClr>
                </a:solidFill>
              </a:rPr>
              <a:pPr/>
              <a:t>‹#›</a:t>
            </a:fld>
            <a:endParaRPr lang="en-US" dirty="0">
              <a:solidFill>
                <a:srgbClr val="EAEBDE">
                  <a:shade val="50000"/>
                  <a:satMod val="200000"/>
                </a:srgbClr>
              </a:solidFill>
            </a:endParaRPr>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72A376"/>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dirty="0">
              <a:solidFill>
                <a:prstClr val="white"/>
              </a:solidFill>
            </a:endParaRPr>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31549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6FBC91-7B1F-4954-86A6-ECDA7FB95326}" type="datetimeFigureOut">
              <a:rPr lang="en-US" smtClean="0">
                <a:solidFill>
                  <a:srgbClr val="EAEBDE">
                    <a:shade val="50000"/>
                    <a:satMod val="200000"/>
                  </a:srgbClr>
                </a:solidFill>
              </a:rPr>
              <a:pPr/>
              <a:t>4/1/2015</a:t>
            </a:fld>
            <a:endParaRPr lang="en-US" dirty="0">
              <a:solidFill>
                <a:srgbClr val="EAEBDE">
                  <a:shade val="50000"/>
                  <a:satMod val="200000"/>
                </a:srgbClr>
              </a:solidFill>
            </a:endParaRPr>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solidFill>
                <a:srgbClr val="EAEBDE">
                  <a:shade val="50000"/>
                  <a:satMod val="200000"/>
                </a:srgbClr>
              </a:solidFill>
            </a:endParaRPr>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4BCA142-A5E8-4BD0-AF05-15A70966AD19}" type="slidenum">
              <a:rPr lang="en-US" smtClean="0">
                <a:solidFill>
                  <a:srgbClr val="EAEBDE">
                    <a:shade val="50000"/>
                    <a:satMod val="200000"/>
                  </a:srgbClr>
                </a:solidFill>
              </a:rPr>
              <a:pPr/>
              <a:t>‹#›</a:t>
            </a:fld>
            <a:endParaRPr lang="en-US" dirty="0">
              <a:solidFill>
                <a:srgbClr val="EAEBDE">
                  <a:shade val="50000"/>
                  <a:satMod val="200000"/>
                </a:srgbClr>
              </a:solidFill>
            </a:endParaRPr>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Tree>
    <p:extLst>
      <p:ext uri="{BB962C8B-B14F-4D97-AF65-F5344CB8AC3E}">
        <p14:creationId xmlns:p14="http://schemas.microsoft.com/office/powerpoint/2010/main" val="1680564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023" y="2270863"/>
            <a:ext cx="9997440" cy="1837497"/>
          </a:xfrm>
        </p:spPr>
        <p:txBody>
          <a:bodyPr>
            <a:normAutofit/>
          </a:bodyPr>
          <a:lstStyle/>
          <a:p>
            <a:r>
              <a:rPr lang="en-US" dirty="0" smtClean="0"/>
              <a:t>Scientific Method </a:t>
            </a:r>
            <a:r>
              <a:rPr lang="en-US" dirty="0" smtClean="0"/>
              <a:t>– Review</a:t>
            </a:r>
            <a:br>
              <a:rPr lang="en-US" dirty="0" smtClean="0"/>
            </a:br>
            <a:r>
              <a:rPr lang="en-US" dirty="0" smtClean="0"/>
              <a:t>Unit 1</a:t>
            </a:r>
            <a:endParaRPr lang="en-US" dirty="0"/>
          </a:p>
        </p:txBody>
      </p:sp>
    </p:spTree>
    <p:extLst>
      <p:ext uri="{BB962C8B-B14F-4D97-AF65-F5344CB8AC3E}">
        <p14:creationId xmlns:p14="http://schemas.microsoft.com/office/powerpoint/2010/main" val="2754147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7. Which statement is true of the ethical parameters used by scientists?</a:t>
            </a:r>
          </a:p>
          <a:p>
            <a:pPr marL="514350" indent="-514350">
              <a:buAutoNum type="alphaUcPeriod"/>
            </a:pPr>
            <a:r>
              <a:rPr lang="en-US" dirty="0" smtClean="0"/>
              <a:t>Used only for studies involving new medicines</a:t>
            </a:r>
          </a:p>
          <a:p>
            <a:pPr marL="514350" indent="-514350">
              <a:buAutoNum type="alphaUcPeriod"/>
            </a:pPr>
            <a:r>
              <a:rPr lang="en-US" dirty="0" smtClean="0"/>
              <a:t>Used only for research projects involving animals </a:t>
            </a:r>
          </a:p>
          <a:p>
            <a:pPr marL="514350" indent="-514350">
              <a:buAutoNum type="alphaUcPeriod"/>
            </a:pPr>
            <a:r>
              <a:rPr lang="en-US" dirty="0" smtClean="0"/>
              <a:t>Used to prevent researchers from paying their subjects</a:t>
            </a:r>
          </a:p>
          <a:p>
            <a:pPr marL="514350" indent="-514350">
              <a:buAutoNum type="alphaUcPeriod"/>
            </a:pPr>
            <a:r>
              <a:rPr lang="en-US" dirty="0" smtClean="0"/>
              <a:t>Used to prevent unnecessary suffering or harm to all organisms</a:t>
            </a:r>
          </a:p>
        </p:txBody>
      </p:sp>
    </p:spTree>
    <p:extLst>
      <p:ext uri="{BB962C8B-B14F-4D97-AF65-F5344CB8AC3E}">
        <p14:creationId xmlns:p14="http://schemas.microsoft.com/office/powerpoint/2010/main" val="3830613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8. A bird- watcher records the movement of migrating birds. In which part of the scientific process is the bird- watcher participating?</a:t>
            </a:r>
          </a:p>
          <a:p>
            <a:pPr marL="514350" indent="-514350">
              <a:buAutoNum type="alphaUcPeriod"/>
            </a:pPr>
            <a:r>
              <a:rPr lang="en-US" dirty="0" smtClean="0"/>
              <a:t>Controlling variables</a:t>
            </a:r>
          </a:p>
          <a:p>
            <a:pPr marL="514350" indent="-514350">
              <a:buAutoNum type="alphaUcPeriod"/>
            </a:pPr>
            <a:r>
              <a:rPr lang="en-US" dirty="0" smtClean="0"/>
              <a:t>Experimenting </a:t>
            </a:r>
          </a:p>
          <a:p>
            <a:pPr marL="514350" indent="-514350">
              <a:buAutoNum type="alphaUcPeriod"/>
            </a:pPr>
            <a:r>
              <a:rPr lang="en-US" dirty="0" smtClean="0"/>
              <a:t>Observing</a:t>
            </a:r>
          </a:p>
          <a:p>
            <a:pPr marL="514350" indent="-514350">
              <a:buAutoNum type="alphaUcPeriod"/>
            </a:pPr>
            <a:r>
              <a:rPr lang="en-US" dirty="0" smtClean="0"/>
              <a:t>Hypothesizing </a:t>
            </a:r>
          </a:p>
        </p:txBody>
      </p:sp>
    </p:spTree>
    <p:extLst>
      <p:ext uri="{BB962C8B-B14F-4D97-AF65-F5344CB8AC3E}">
        <p14:creationId xmlns:p14="http://schemas.microsoft.com/office/powerpoint/2010/main" val="227540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9. Based on your observations, you suggest that the presence of water could accelerate the growth of bread mold.  This is </a:t>
            </a:r>
          </a:p>
          <a:p>
            <a:pPr marL="514350" indent="-514350">
              <a:buFont typeface="+mj-lt"/>
              <a:buAutoNum type="alphaUcPeriod"/>
            </a:pPr>
            <a:r>
              <a:rPr lang="en-US" dirty="0" smtClean="0"/>
              <a:t>A conclusion</a:t>
            </a:r>
          </a:p>
          <a:p>
            <a:pPr marL="514350" indent="-514350">
              <a:buFont typeface="+mj-lt"/>
              <a:buAutoNum type="alphaUcPeriod"/>
            </a:pPr>
            <a:r>
              <a:rPr lang="en-US" dirty="0" smtClean="0"/>
              <a:t>A hypothesis</a:t>
            </a:r>
          </a:p>
          <a:p>
            <a:pPr marL="514350" indent="-514350">
              <a:buFont typeface="+mj-lt"/>
              <a:buAutoNum type="alphaUcPeriod"/>
            </a:pPr>
            <a:r>
              <a:rPr lang="en-US" dirty="0" smtClean="0"/>
              <a:t>An experiment</a:t>
            </a:r>
          </a:p>
          <a:p>
            <a:pPr marL="514350" indent="-514350">
              <a:buFont typeface="+mj-lt"/>
              <a:buAutoNum type="alphaUcPeriod"/>
            </a:pPr>
            <a:r>
              <a:rPr lang="en-US" dirty="0" smtClean="0"/>
              <a:t>An analysis	</a:t>
            </a:r>
          </a:p>
        </p:txBody>
      </p:sp>
    </p:spTree>
    <p:extLst>
      <p:ext uri="{BB962C8B-B14F-4D97-AF65-F5344CB8AC3E}">
        <p14:creationId xmlns:p14="http://schemas.microsoft.com/office/powerpoint/2010/main" val="1321143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10. A student sees a bee on a flower. The student wonders how the bee finds flowers. This student is displaying the scientific attitude of </a:t>
            </a:r>
          </a:p>
          <a:p>
            <a:pPr marL="514350" indent="-514350">
              <a:buFont typeface="+mj-lt"/>
              <a:buAutoNum type="alphaUcPeriod"/>
            </a:pPr>
            <a:r>
              <a:rPr lang="en-US" dirty="0" smtClean="0"/>
              <a:t>Creativity</a:t>
            </a:r>
          </a:p>
          <a:p>
            <a:pPr marL="514350" indent="-514350">
              <a:buFont typeface="+mj-lt"/>
              <a:buAutoNum type="alphaUcPeriod"/>
            </a:pPr>
            <a:r>
              <a:rPr lang="en-US" dirty="0" smtClean="0"/>
              <a:t>Curiosity</a:t>
            </a:r>
          </a:p>
          <a:p>
            <a:pPr marL="514350" indent="-514350">
              <a:buFont typeface="+mj-lt"/>
              <a:buAutoNum type="alphaUcPeriod"/>
            </a:pPr>
            <a:r>
              <a:rPr lang="en-US" dirty="0" smtClean="0"/>
              <a:t>Open-mindedness</a:t>
            </a:r>
          </a:p>
          <a:p>
            <a:pPr marL="514350" indent="-514350">
              <a:buFont typeface="+mj-lt"/>
              <a:buAutoNum type="alphaUcPeriod"/>
            </a:pPr>
            <a:r>
              <a:rPr lang="en-US" dirty="0" smtClean="0"/>
              <a:t>Skepticism </a:t>
            </a:r>
          </a:p>
        </p:txBody>
      </p:sp>
    </p:spTree>
    <p:extLst>
      <p:ext uri="{BB962C8B-B14F-4D97-AF65-F5344CB8AC3E}">
        <p14:creationId xmlns:p14="http://schemas.microsoft.com/office/powerpoint/2010/main" val="1122924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11. A theory	</a:t>
            </a:r>
          </a:p>
          <a:p>
            <a:pPr marL="514350" indent="-514350">
              <a:buFont typeface="+mj-lt"/>
              <a:buAutoNum type="alphaUcPeriod"/>
            </a:pPr>
            <a:r>
              <a:rPr lang="en-US" dirty="0" smtClean="0"/>
              <a:t>Is always true</a:t>
            </a:r>
          </a:p>
          <a:p>
            <a:pPr marL="514350" indent="-514350">
              <a:buFont typeface="+mj-lt"/>
              <a:buAutoNum type="alphaUcPeriod"/>
            </a:pPr>
            <a:r>
              <a:rPr lang="en-US" dirty="0" smtClean="0"/>
              <a:t>Is the opening statement of an experiment</a:t>
            </a:r>
          </a:p>
          <a:p>
            <a:pPr marL="514350" indent="-514350">
              <a:buFont typeface="+mj-lt"/>
              <a:buAutoNum type="alphaUcPeriod"/>
            </a:pPr>
            <a:r>
              <a:rPr lang="en-US" dirty="0" smtClean="0"/>
              <a:t>May be revised or replaced</a:t>
            </a:r>
          </a:p>
          <a:p>
            <a:pPr marL="514350" indent="-514350">
              <a:buFont typeface="+mj-lt"/>
              <a:buAutoNum type="alphaUcPeriod"/>
            </a:pPr>
            <a:r>
              <a:rPr lang="en-US" dirty="0" smtClean="0"/>
              <a:t>Is a problem to be solved</a:t>
            </a:r>
          </a:p>
        </p:txBody>
      </p:sp>
    </p:spTree>
    <p:extLst>
      <p:ext uri="{BB962C8B-B14F-4D97-AF65-F5344CB8AC3E}">
        <p14:creationId xmlns:p14="http://schemas.microsoft.com/office/powerpoint/2010/main" val="2900588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12. How do scientific theories compare to hypotheses?</a:t>
            </a:r>
          </a:p>
          <a:p>
            <a:pPr marL="514350" indent="-514350">
              <a:buFont typeface="+mj-lt"/>
              <a:buAutoNum type="alphaUcPeriod"/>
            </a:pPr>
            <a:r>
              <a:rPr lang="en-US" dirty="0" smtClean="0"/>
              <a:t>Theories are the same as hypotheses</a:t>
            </a:r>
          </a:p>
          <a:p>
            <a:pPr marL="514350" indent="-514350">
              <a:buFont typeface="+mj-lt"/>
              <a:buAutoNum type="alphaUcPeriod"/>
            </a:pPr>
            <a:r>
              <a:rPr lang="en-US" dirty="0" smtClean="0"/>
              <a:t>Theories unify a broad range of observations and hypotheses</a:t>
            </a:r>
          </a:p>
          <a:p>
            <a:pPr marL="514350" indent="-514350">
              <a:buFont typeface="+mj-lt"/>
              <a:buAutoNum type="alphaUcPeriod"/>
            </a:pPr>
            <a:r>
              <a:rPr lang="en-US" dirty="0" smtClean="0"/>
              <a:t>Hypotheses combine the ideas of several theories to explain events</a:t>
            </a:r>
          </a:p>
          <a:p>
            <a:pPr marL="514350" indent="-514350">
              <a:buFont typeface="+mj-lt"/>
              <a:buAutoNum type="alphaUcPeriod"/>
            </a:pPr>
            <a:r>
              <a:rPr lang="en-US" dirty="0" smtClean="0"/>
              <a:t>Hypotheses are the dominant view among scientists</a:t>
            </a:r>
          </a:p>
        </p:txBody>
      </p:sp>
    </p:spTree>
    <p:extLst>
      <p:ext uri="{BB962C8B-B14F-4D97-AF65-F5344CB8AC3E}">
        <p14:creationId xmlns:p14="http://schemas.microsoft.com/office/powerpoint/2010/main" val="2836804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 - Data</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13. What is the mode in this set of data?</a:t>
            </a:r>
          </a:p>
          <a:p>
            <a:pPr marL="514350" indent="-514350">
              <a:buAutoNum type="alphaUcPeriod"/>
            </a:pPr>
            <a:r>
              <a:rPr lang="en-US" dirty="0" smtClean="0"/>
              <a:t>4</a:t>
            </a:r>
          </a:p>
          <a:p>
            <a:pPr marL="514350" indent="-514350">
              <a:buAutoNum type="alphaUcPeriod"/>
            </a:pPr>
            <a:r>
              <a:rPr lang="en-US" dirty="0" smtClean="0"/>
              <a:t>8</a:t>
            </a:r>
          </a:p>
          <a:p>
            <a:pPr marL="514350" indent="-514350">
              <a:buAutoNum type="alphaUcPeriod"/>
            </a:pPr>
            <a:r>
              <a:rPr lang="en-US" dirty="0" smtClean="0"/>
              <a:t>15</a:t>
            </a:r>
          </a:p>
          <a:p>
            <a:pPr marL="514350" indent="-514350">
              <a:buAutoNum type="alphaUcPeriod"/>
            </a:pPr>
            <a:r>
              <a:rPr lang="en-US" dirty="0" smtClean="0"/>
              <a:t>20</a:t>
            </a:r>
          </a:p>
        </p:txBody>
      </p:sp>
      <p:pic>
        <p:nvPicPr>
          <p:cNvPr id="4098" name="Picture 2" descr="D:\DCIM\108___04\IMG_1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981201"/>
            <a:ext cx="6934200" cy="5200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657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 - Data</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14.   425milligrams equals how many grams?</a:t>
            </a:r>
          </a:p>
          <a:p>
            <a:pPr marL="0" indent="0">
              <a:buNone/>
            </a:pPr>
            <a:endParaRPr lang="en-US" dirty="0" smtClean="0"/>
          </a:p>
          <a:p>
            <a:pPr marL="514350" indent="-514350">
              <a:buFont typeface="+mj-lt"/>
              <a:buAutoNum type="alphaUcPeriod"/>
            </a:pPr>
            <a:r>
              <a:rPr lang="en-US" dirty="0" smtClean="0"/>
              <a:t>42.5 g</a:t>
            </a:r>
          </a:p>
          <a:p>
            <a:pPr marL="514350" indent="-514350">
              <a:buFont typeface="+mj-lt"/>
              <a:buAutoNum type="alphaUcPeriod"/>
            </a:pPr>
            <a:r>
              <a:rPr lang="en-US" dirty="0" smtClean="0"/>
              <a:t>4.25 g</a:t>
            </a:r>
          </a:p>
          <a:p>
            <a:pPr marL="514350" indent="-514350">
              <a:buFont typeface="+mj-lt"/>
              <a:buAutoNum type="alphaUcPeriod"/>
            </a:pPr>
            <a:r>
              <a:rPr lang="en-US" dirty="0" smtClean="0"/>
              <a:t>0.425 g</a:t>
            </a:r>
          </a:p>
          <a:p>
            <a:pPr marL="514350" indent="-514350">
              <a:buFont typeface="+mj-lt"/>
              <a:buAutoNum type="alphaUcPeriod"/>
            </a:pPr>
            <a:r>
              <a:rPr lang="en-US" dirty="0" smtClean="0"/>
              <a:t>0.0425 g</a:t>
            </a:r>
          </a:p>
          <a:p>
            <a:pPr marL="0" indent="0">
              <a:buNone/>
            </a:pPr>
            <a:endParaRPr lang="en-US" dirty="0" smtClean="0"/>
          </a:p>
        </p:txBody>
      </p:sp>
    </p:spTree>
    <p:extLst>
      <p:ext uri="{BB962C8B-B14F-4D97-AF65-F5344CB8AC3E}">
        <p14:creationId xmlns:p14="http://schemas.microsoft.com/office/powerpoint/2010/main" val="4114022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 - Data</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15.   250 centimeters equals how many meters?</a:t>
            </a:r>
          </a:p>
          <a:p>
            <a:pPr marL="0" indent="0">
              <a:buNone/>
            </a:pPr>
            <a:endParaRPr lang="en-US" dirty="0" smtClean="0"/>
          </a:p>
          <a:p>
            <a:pPr marL="514350" indent="-514350">
              <a:buFont typeface="+mj-lt"/>
              <a:buAutoNum type="alphaUcPeriod"/>
            </a:pPr>
            <a:r>
              <a:rPr lang="en-US" dirty="0" smtClean="0"/>
              <a:t>25.0 m</a:t>
            </a:r>
          </a:p>
          <a:p>
            <a:pPr marL="514350" indent="-514350">
              <a:buFont typeface="+mj-lt"/>
              <a:buAutoNum type="alphaUcPeriod"/>
            </a:pPr>
            <a:r>
              <a:rPr lang="en-US" dirty="0" smtClean="0"/>
              <a:t>2.50 m</a:t>
            </a:r>
          </a:p>
          <a:p>
            <a:pPr marL="514350" indent="-514350">
              <a:buFont typeface="+mj-lt"/>
              <a:buAutoNum type="alphaUcPeriod"/>
            </a:pPr>
            <a:r>
              <a:rPr lang="en-US" dirty="0" smtClean="0"/>
              <a:t>0.25 m</a:t>
            </a:r>
          </a:p>
          <a:p>
            <a:pPr marL="514350" indent="-514350">
              <a:buFont typeface="+mj-lt"/>
              <a:buAutoNum type="alphaUcPeriod"/>
            </a:pPr>
            <a:r>
              <a:rPr lang="en-US" dirty="0" smtClean="0"/>
              <a:t>0.025 m</a:t>
            </a:r>
          </a:p>
          <a:p>
            <a:pPr marL="0" indent="0">
              <a:buNone/>
            </a:pPr>
            <a:endParaRPr lang="en-US" dirty="0" smtClean="0"/>
          </a:p>
        </p:txBody>
      </p:sp>
    </p:spTree>
    <p:extLst>
      <p:ext uri="{BB962C8B-B14F-4D97-AF65-F5344CB8AC3E}">
        <p14:creationId xmlns:p14="http://schemas.microsoft.com/office/powerpoint/2010/main" val="1099329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 - Data</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16. Which would be the </a:t>
            </a:r>
            <a:r>
              <a:rPr lang="en-US" b="1" dirty="0" smtClean="0"/>
              <a:t>best</a:t>
            </a:r>
            <a:r>
              <a:rPr lang="en-US" dirty="0" smtClean="0"/>
              <a:t> conditions for algae to undergo photosynthesis?</a:t>
            </a:r>
          </a:p>
          <a:p>
            <a:pPr marL="514350" indent="-514350">
              <a:buAutoNum type="alphaUcPeriod"/>
            </a:pPr>
            <a:r>
              <a:rPr lang="en-US" dirty="0" smtClean="0"/>
              <a:t>Temperature around 20°C with a light intensity of 50 lux</a:t>
            </a:r>
          </a:p>
          <a:p>
            <a:pPr marL="514350" indent="-514350">
              <a:buAutoNum type="alphaUcPeriod"/>
            </a:pPr>
            <a:r>
              <a:rPr lang="en-US" dirty="0" smtClean="0"/>
              <a:t>Temperature around 40°C with a light intensity of 250 lux</a:t>
            </a:r>
          </a:p>
          <a:p>
            <a:pPr marL="514350" indent="-514350">
              <a:buAutoNum type="alphaUcPeriod"/>
            </a:pPr>
            <a:r>
              <a:rPr lang="en-US" dirty="0" smtClean="0"/>
              <a:t>Temperature around 60°C with a light intensity of 125 lux</a:t>
            </a:r>
          </a:p>
          <a:p>
            <a:pPr marL="514350" indent="-514350">
              <a:buFont typeface="Arial" pitchFamily="34" charset="0"/>
              <a:buAutoNum type="alphaUcPeriod"/>
            </a:pPr>
            <a:r>
              <a:rPr lang="en-US" dirty="0"/>
              <a:t>Temperature around </a:t>
            </a:r>
            <a:r>
              <a:rPr lang="en-US" dirty="0" smtClean="0"/>
              <a:t>100°C </a:t>
            </a:r>
            <a:r>
              <a:rPr lang="en-US" dirty="0"/>
              <a:t>with a light intensity of </a:t>
            </a:r>
            <a:r>
              <a:rPr lang="en-US" dirty="0" smtClean="0"/>
              <a:t>250 lux</a:t>
            </a:r>
          </a:p>
          <a:p>
            <a:pPr marL="0" indent="0">
              <a:buNone/>
            </a:pPr>
            <a:r>
              <a:rPr lang="en-US" dirty="0" smtClean="0"/>
              <a:t>See next slide</a:t>
            </a:r>
          </a:p>
          <a:p>
            <a:pPr marL="514350" indent="-514350">
              <a:buAutoNum type="alphaUcPeriod"/>
            </a:pPr>
            <a:endParaRPr lang="en-US" dirty="0" smtClean="0"/>
          </a:p>
        </p:txBody>
      </p:sp>
    </p:spTree>
    <p:extLst>
      <p:ext uri="{BB962C8B-B14F-4D97-AF65-F5344CB8AC3E}">
        <p14:creationId xmlns:p14="http://schemas.microsoft.com/office/powerpoint/2010/main" val="2378208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 - Review</a:t>
            </a:r>
            <a:endParaRPr lang="en-US" dirty="0"/>
          </a:p>
        </p:txBody>
      </p:sp>
      <p:sp>
        <p:nvSpPr>
          <p:cNvPr id="3" name="Content Placeholder 2"/>
          <p:cNvSpPr>
            <a:spLocks noGrp="1"/>
          </p:cNvSpPr>
          <p:nvPr>
            <p:ph idx="1"/>
          </p:nvPr>
        </p:nvSpPr>
        <p:spPr/>
        <p:txBody>
          <a:bodyPr>
            <a:normAutofit/>
          </a:bodyPr>
          <a:lstStyle/>
          <a:p>
            <a:pPr marL="457200" indent="-457200"/>
            <a:r>
              <a:rPr lang="en-US" dirty="0" smtClean="0"/>
              <a:t>Hypothesis</a:t>
            </a:r>
          </a:p>
          <a:p>
            <a:pPr marL="457200" indent="-457200"/>
            <a:r>
              <a:rPr lang="en-US" dirty="0" smtClean="0"/>
              <a:t>Controlled Experiment</a:t>
            </a:r>
          </a:p>
          <a:p>
            <a:pPr marL="457200" indent="-457200"/>
            <a:r>
              <a:rPr lang="en-US" dirty="0" smtClean="0"/>
              <a:t>Data</a:t>
            </a:r>
          </a:p>
          <a:p>
            <a:pPr marL="457200" indent="-457200"/>
            <a:r>
              <a:rPr lang="en-US" dirty="0" smtClean="0"/>
              <a:t>Conclusion</a:t>
            </a:r>
          </a:p>
          <a:p>
            <a:pPr marL="457200" indent="-457200"/>
            <a:r>
              <a:rPr lang="en-US" dirty="0" smtClean="0"/>
              <a:t>Theory</a:t>
            </a:r>
          </a:p>
          <a:p>
            <a:pPr marL="457200" indent="-457200"/>
            <a:r>
              <a:rPr lang="en-US" dirty="0" smtClean="0"/>
              <a:t>Law</a:t>
            </a:r>
          </a:p>
        </p:txBody>
      </p:sp>
    </p:spTree>
    <p:extLst>
      <p:ext uri="{BB962C8B-B14F-4D97-AF65-F5344CB8AC3E}">
        <p14:creationId xmlns:p14="http://schemas.microsoft.com/office/powerpoint/2010/main" val="3114766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 – Data – 16</a:t>
            </a:r>
            <a:endParaRPr lang="en-US" dirty="0"/>
          </a:p>
        </p:txBody>
      </p:sp>
      <p:pic>
        <p:nvPicPr>
          <p:cNvPr id="6146" name="Picture 2" descr="D:\DCIM\108___04\IMG_1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070586"/>
            <a:ext cx="7716902" cy="5787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79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 - Data</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17. What is the strongest base listed on the table ?</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419600" y="2057400"/>
            <a:ext cx="5943600" cy="4572000"/>
          </a:xfrm>
          <a:prstGeom prst="rect">
            <a:avLst/>
          </a:prstGeom>
        </p:spPr>
      </p:pic>
    </p:spTree>
    <p:extLst>
      <p:ext uri="{BB962C8B-B14F-4D97-AF65-F5344CB8AC3E}">
        <p14:creationId xmlns:p14="http://schemas.microsoft.com/office/powerpoint/2010/main" val="877952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 - Data</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r>
              <a:rPr lang="en-US" dirty="0" smtClean="0"/>
              <a:t>18. At what temperature in ºC does water boil?</a:t>
            </a:r>
          </a:p>
        </p:txBody>
      </p:sp>
    </p:spTree>
    <p:extLst>
      <p:ext uri="{BB962C8B-B14F-4D97-AF65-F5344CB8AC3E}">
        <p14:creationId xmlns:p14="http://schemas.microsoft.com/office/powerpoint/2010/main" val="1708713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 - Data</a:t>
            </a:r>
            <a:endParaRPr lang="en-US" dirty="0"/>
          </a:p>
        </p:txBody>
      </p:sp>
      <p:sp>
        <p:nvSpPr>
          <p:cNvPr id="3" name="Content Placeholder 2"/>
          <p:cNvSpPr>
            <a:spLocks noGrp="1"/>
          </p:cNvSpPr>
          <p:nvPr>
            <p:ph idx="1"/>
          </p:nvPr>
        </p:nvSpPr>
        <p:spPr/>
        <p:txBody>
          <a:bodyPr>
            <a:normAutofit/>
          </a:bodyPr>
          <a:lstStyle/>
          <a:p>
            <a:pPr marL="514350" indent="-514350">
              <a:buAutoNum type="alphaUcPeriod"/>
            </a:pPr>
            <a:endParaRPr lang="en-US" dirty="0" smtClean="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676400" y="152400"/>
            <a:ext cx="8991600" cy="6477000"/>
          </a:xfrm>
          <a:prstGeom prst="rect">
            <a:avLst/>
          </a:prstGeom>
        </p:spPr>
      </p:pic>
    </p:spTree>
    <p:extLst>
      <p:ext uri="{BB962C8B-B14F-4D97-AF65-F5344CB8AC3E}">
        <p14:creationId xmlns:p14="http://schemas.microsoft.com/office/powerpoint/2010/main" val="1442209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 - Data</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19. Which beaker is the student’s control?</a:t>
            </a:r>
          </a:p>
          <a:p>
            <a:pPr marL="0" indent="0">
              <a:buNone/>
            </a:pPr>
            <a:endParaRPr lang="en-US" dirty="0"/>
          </a:p>
          <a:p>
            <a:pPr marL="0" indent="0">
              <a:buNone/>
            </a:pPr>
            <a:r>
              <a:rPr lang="en-US" dirty="0" smtClean="0"/>
              <a:t>20. At what distance from the light source was the greatest number of bubbles produced?</a:t>
            </a:r>
          </a:p>
        </p:txBody>
      </p:sp>
    </p:spTree>
    <p:extLst>
      <p:ext uri="{BB962C8B-B14F-4D97-AF65-F5344CB8AC3E}">
        <p14:creationId xmlns:p14="http://schemas.microsoft.com/office/powerpoint/2010/main" val="704285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 - Data</a:t>
            </a:r>
            <a:endParaRPr lang="en-US" dirty="0"/>
          </a:p>
        </p:txBody>
      </p:sp>
      <p:sp>
        <p:nvSpPr>
          <p:cNvPr id="3" name="Content Placeholder 2"/>
          <p:cNvSpPr>
            <a:spLocks noGrp="1"/>
          </p:cNvSpPr>
          <p:nvPr>
            <p:ph idx="1"/>
          </p:nvPr>
        </p:nvSpPr>
        <p:spPr/>
        <p:txBody>
          <a:bodyPr>
            <a:normAutofit/>
          </a:bodyPr>
          <a:lstStyle/>
          <a:p>
            <a:pPr marL="514350" indent="-514350">
              <a:buAutoNum type="alphaUcPeriod"/>
            </a:pPr>
            <a:endParaRPr lang="en-US" dirty="0" smtClean="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971800" y="0"/>
            <a:ext cx="6629400" cy="6858000"/>
          </a:xfrm>
          <a:prstGeom prst="rect">
            <a:avLst/>
          </a:prstGeom>
        </p:spPr>
      </p:pic>
    </p:spTree>
    <p:extLst>
      <p:ext uri="{BB962C8B-B14F-4D97-AF65-F5344CB8AC3E}">
        <p14:creationId xmlns:p14="http://schemas.microsoft.com/office/powerpoint/2010/main" val="1073995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 - Data</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21. What factor is the student testing?</a:t>
            </a:r>
          </a:p>
          <a:p>
            <a:pPr marL="0" indent="0">
              <a:buNone/>
            </a:pPr>
            <a:endParaRPr lang="en-US" dirty="0"/>
          </a:p>
          <a:p>
            <a:pPr marL="0" indent="0">
              <a:buNone/>
            </a:pPr>
            <a:r>
              <a:rPr lang="en-US" dirty="0" smtClean="0"/>
              <a:t>22. What would be an appropriate control for this experiment?</a:t>
            </a:r>
          </a:p>
          <a:p>
            <a:pPr marL="0" indent="0">
              <a:buNone/>
            </a:pPr>
            <a:endParaRPr lang="en-US" dirty="0"/>
          </a:p>
          <a:p>
            <a:pPr marL="0" indent="0">
              <a:buNone/>
            </a:pPr>
            <a:r>
              <a:rPr lang="en-US" dirty="0" smtClean="0"/>
              <a:t>23. Write a hypothesis for this experiment.</a:t>
            </a:r>
          </a:p>
        </p:txBody>
      </p:sp>
    </p:spTree>
    <p:extLst>
      <p:ext uri="{BB962C8B-B14F-4D97-AF65-F5344CB8AC3E}">
        <p14:creationId xmlns:p14="http://schemas.microsoft.com/office/powerpoint/2010/main" val="597429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 - Data</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r>
              <a:rPr lang="en-US" dirty="0" smtClean="0"/>
              <a:t>24. What are four common metric units used to measure length? </a:t>
            </a:r>
          </a:p>
          <a:p>
            <a:pPr marL="514350" indent="-514350">
              <a:buAutoNum type="alphaUcPeriod"/>
            </a:pPr>
            <a:endParaRPr lang="en-US" dirty="0" smtClean="0"/>
          </a:p>
        </p:txBody>
      </p:sp>
    </p:spTree>
    <p:extLst>
      <p:ext uri="{BB962C8B-B14F-4D97-AF65-F5344CB8AC3E}">
        <p14:creationId xmlns:p14="http://schemas.microsoft.com/office/powerpoint/2010/main" val="30640862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 - Data</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r>
              <a:rPr lang="en-US" dirty="0" smtClean="0"/>
              <a:t>25.  At approximately what temperature in ºC is room temperature?</a:t>
            </a:r>
          </a:p>
        </p:txBody>
      </p:sp>
    </p:spTree>
    <p:extLst>
      <p:ext uri="{BB962C8B-B14F-4D97-AF65-F5344CB8AC3E}">
        <p14:creationId xmlns:p14="http://schemas.microsoft.com/office/powerpoint/2010/main" val="2029077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 - Data</a:t>
            </a:r>
            <a:endParaRPr lang="en-US" dirty="0"/>
          </a:p>
        </p:txBody>
      </p:sp>
      <p:sp>
        <p:nvSpPr>
          <p:cNvPr id="3" name="Content Placeholder 2"/>
          <p:cNvSpPr>
            <a:spLocks noGrp="1"/>
          </p:cNvSpPr>
          <p:nvPr>
            <p:ph idx="1"/>
          </p:nvPr>
        </p:nvSpPr>
        <p:spPr>
          <a:xfrm>
            <a:off x="2959608" y="1219200"/>
            <a:ext cx="7479792" cy="5029200"/>
          </a:xfrm>
        </p:spPr>
        <p:txBody>
          <a:bodyPr>
            <a:normAutofit/>
          </a:bodyPr>
          <a:lstStyle/>
          <a:p>
            <a:pPr marL="0" indent="0">
              <a:buNone/>
            </a:pPr>
            <a:r>
              <a:rPr lang="en-US" dirty="0" smtClean="0"/>
              <a:t>26. MODIFIED TRUE OR FALSE: According to the graph, the rate of photosynthesis in shade and sun plants decreases and then levels off as light intensity increases.</a:t>
            </a:r>
          </a:p>
          <a:p>
            <a:pPr marL="0" indent="0">
              <a:buNone/>
            </a:pPr>
            <a:endParaRPr lang="en-US" dirty="0" smtClean="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4191001" y="3200400"/>
            <a:ext cx="4781551" cy="3581400"/>
          </a:xfrm>
          <a:prstGeom prst="rect">
            <a:avLst/>
          </a:prstGeom>
        </p:spPr>
      </p:pic>
    </p:spTree>
    <p:extLst>
      <p:ext uri="{BB962C8B-B14F-4D97-AF65-F5344CB8AC3E}">
        <p14:creationId xmlns:p14="http://schemas.microsoft.com/office/powerpoint/2010/main" val="3383858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 - Review</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524000" y="1371600"/>
            <a:ext cx="9144000" cy="4862512"/>
          </a:xfrm>
          <a:prstGeom prst="rect">
            <a:avLst/>
          </a:prstGeom>
        </p:spPr>
      </p:pic>
    </p:spTree>
    <p:extLst>
      <p:ext uri="{BB962C8B-B14F-4D97-AF65-F5344CB8AC3E}">
        <p14:creationId xmlns:p14="http://schemas.microsoft.com/office/powerpoint/2010/main" val="4018514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 Which is included in the definition of a scientific theory?</a:t>
            </a:r>
          </a:p>
          <a:p>
            <a:pPr marL="514350" indent="-514350">
              <a:buAutoNum type="alphaUcPeriod"/>
            </a:pPr>
            <a:r>
              <a:rPr lang="en-US" dirty="0" smtClean="0"/>
              <a:t>A well- tested explanation of natural events</a:t>
            </a:r>
          </a:p>
          <a:p>
            <a:pPr marL="514350" indent="-514350">
              <a:buAutoNum type="alphaUcPeriod"/>
            </a:pPr>
            <a:r>
              <a:rPr lang="en-US" dirty="0" smtClean="0"/>
              <a:t>A statement of what most people believe to be true</a:t>
            </a:r>
          </a:p>
          <a:p>
            <a:pPr marL="514350" indent="-514350">
              <a:buAutoNum type="alphaUcPeriod"/>
            </a:pPr>
            <a:r>
              <a:rPr lang="en-US" dirty="0" smtClean="0"/>
              <a:t>A description of natural events based on casual observations</a:t>
            </a:r>
          </a:p>
          <a:p>
            <a:pPr marL="514350" indent="-514350">
              <a:buAutoNum type="alphaUcPeriod"/>
            </a:pPr>
            <a:r>
              <a:rPr lang="en-US" dirty="0" smtClean="0"/>
              <a:t>A conclusion agreed upon by people without experimentation</a:t>
            </a:r>
          </a:p>
        </p:txBody>
      </p:sp>
    </p:spTree>
    <p:extLst>
      <p:ext uri="{BB962C8B-B14F-4D97-AF65-F5344CB8AC3E}">
        <p14:creationId xmlns:p14="http://schemas.microsoft.com/office/powerpoint/2010/main" val="410932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2. What must be true of theories before they are accepted by the scientific community?</a:t>
            </a:r>
          </a:p>
          <a:p>
            <a:pPr marL="514350" indent="-514350">
              <a:buAutoNum type="alphaUcPeriod"/>
            </a:pPr>
            <a:r>
              <a:rPr lang="en-US" dirty="0" smtClean="0"/>
              <a:t>Practical applications must be suggested.</a:t>
            </a:r>
          </a:p>
          <a:p>
            <a:pPr marL="514350" indent="-514350">
              <a:buAutoNum type="alphaUcPeriod"/>
            </a:pPr>
            <a:r>
              <a:rPr lang="en-US" dirty="0" smtClean="0"/>
              <a:t>Similar explanations must be in existence.</a:t>
            </a:r>
          </a:p>
          <a:p>
            <a:pPr marL="514350" indent="-514350">
              <a:buAutoNum type="alphaUcPeriod"/>
            </a:pPr>
            <a:r>
              <a:rPr lang="en-US" dirty="0" smtClean="0"/>
              <a:t>They must be supported by empirical data.</a:t>
            </a:r>
          </a:p>
          <a:p>
            <a:pPr marL="514350" indent="-514350">
              <a:buAutoNum type="alphaUcPeriod"/>
            </a:pPr>
            <a:r>
              <a:rPr lang="en-US" dirty="0" smtClean="0"/>
              <a:t>Experiments must be conducted to refute the idea.</a:t>
            </a:r>
          </a:p>
        </p:txBody>
      </p:sp>
    </p:spTree>
    <p:extLst>
      <p:ext uri="{BB962C8B-B14F-4D97-AF65-F5344CB8AC3E}">
        <p14:creationId xmlns:p14="http://schemas.microsoft.com/office/powerpoint/2010/main" val="867896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3. Why are ethics important in science?</a:t>
            </a:r>
          </a:p>
          <a:p>
            <a:pPr marL="514350" indent="-514350">
              <a:buAutoNum type="alphaUcPeriod"/>
            </a:pPr>
            <a:r>
              <a:rPr lang="en-US" dirty="0" smtClean="0"/>
              <a:t>Provides interesting topics to study</a:t>
            </a:r>
          </a:p>
          <a:p>
            <a:pPr marL="514350" indent="-514350">
              <a:buAutoNum type="alphaUcPeriod"/>
            </a:pPr>
            <a:r>
              <a:rPr lang="en-US" dirty="0" smtClean="0"/>
              <a:t>Keeps research within moral boundaries</a:t>
            </a:r>
          </a:p>
          <a:p>
            <a:pPr marL="514350" indent="-514350">
              <a:buAutoNum type="alphaUcPeriod"/>
            </a:pPr>
            <a:r>
              <a:rPr lang="en-US" dirty="0" smtClean="0"/>
              <a:t>Allows controversial issues to be resolved</a:t>
            </a:r>
          </a:p>
          <a:p>
            <a:pPr marL="514350" indent="-514350">
              <a:buAutoNum type="alphaUcPeriod"/>
            </a:pPr>
            <a:r>
              <a:rPr lang="en-US" dirty="0" smtClean="0"/>
              <a:t>Reflects the values of everyone in the community</a:t>
            </a:r>
          </a:p>
        </p:txBody>
      </p:sp>
    </p:spTree>
    <p:extLst>
      <p:ext uri="{BB962C8B-B14F-4D97-AF65-F5344CB8AC3E}">
        <p14:creationId xmlns:p14="http://schemas.microsoft.com/office/powerpoint/2010/main" val="4196157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a:t>
            </a:r>
            <a:endParaRPr lang="en-US" dirty="0"/>
          </a:p>
        </p:txBody>
      </p:sp>
      <p:sp>
        <p:nvSpPr>
          <p:cNvPr id="3" name="Content Placeholder 2"/>
          <p:cNvSpPr>
            <a:spLocks noGrp="1"/>
          </p:cNvSpPr>
          <p:nvPr>
            <p:ph idx="1"/>
          </p:nvPr>
        </p:nvSpPr>
        <p:spPr>
          <a:xfrm>
            <a:off x="2959608" y="1219200"/>
            <a:ext cx="7498080" cy="5486400"/>
          </a:xfrm>
        </p:spPr>
        <p:txBody>
          <a:bodyPr>
            <a:normAutofit fontScale="85000" lnSpcReduction="20000"/>
          </a:bodyPr>
          <a:lstStyle/>
          <a:p>
            <a:pPr marL="0" indent="0">
              <a:buNone/>
            </a:pPr>
            <a:r>
              <a:rPr lang="en-US" dirty="0" smtClean="0"/>
              <a:t>4. A scientist develops a new strain of corn. She then receives a large grant from the government to determine how well the new corn grows. She is also responsible for choosing where the new strain of corn will be grown and collecting data on its growth and yield.  When the study is completed, she will also write the final report.  Which is the </a:t>
            </a:r>
            <a:r>
              <a:rPr lang="en-US" b="1" dirty="0" smtClean="0"/>
              <a:t>most</a:t>
            </a:r>
            <a:r>
              <a:rPr lang="en-US" dirty="0" smtClean="0"/>
              <a:t> likely source of bias in this experiment?</a:t>
            </a:r>
          </a:p>
          <a:p>
            <a:pPr marL="514350" indent="-514350">
              <a:buAutoNum type="alphaUcPeriod"/>
            </a:pPr>
            <a:r>
              <a:rPr lang="en-US" dirty="0" smtClean="0"/>
              <a:t>The scientist grows the corn in fertile soil.</a:t>
            </a:r>
          </a:p>
          <a:p>
            <a:pPr marL="514350" indent="-514350">
              <a:buAutoNum type="alphaUcPeriod"/>
            </a:pPr>
            <a:r>
              <a:rPr lang="en-US" dirty="0" smtClean="0"/>
              <a:t>The scientist does not grow any corn because of drought.</a:t>
            </a:r>
          </a:p>
          <a:p>
            <a:pPr marL="514350" indent="-514350">
              <a:buAutoNum type="alphaUcPeriod"/>
            </a:pPr>
            <a:r>
              <a:rPr lang="en-US" dirty="0" smtClean="0"/>
              <a:t>The scientist may take too much time to finish the report.</a:t>
            </a:r>
          </a:p>
          <a:p>
            <a:pPr marL="514350" indent="-514350">
              <a:buAutoNum type="alphaUcPeriod"/>
            </a:pPr>
            <a:r>
              <a:rPr lang="en-US" dirty="0" smtClean="0"/>
              <a:t>The scientist is making conclusions about a product that she developed.</a:t>
            </a:r>
          </a:p>
        </p:txBody>
      </p:sp>
    </p:spTree>
    <p:extLst>
      <p:ext uri="{BB962C8B-B14F-4D97-AF65-F5344CB8AC3E}">
        <p14:creationId xmlns:p14="http://schemas.microsoft.com/office/powerpoint/2010/main" val="1018912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5. Which is an example of applied science?</a:t>
            </a:r>
          </a:p>
          <a:p>
            <a:pPr marL="514350" indent="-514350">
              <a:buAutoNum type="alphaUcPeriod"/>
            </a:pPr>
            <a:r>
              <a:rPr lang="en-US" dirty="0" smtClean="0"/>
              <a:t>Formulating the cell theory</a:t>
            </a:r>
          </a:p>
          <a:p>
            <a:pPr marL="514350" indent="-514350">
              <a:buAutoNum type="alphaUcPeriod"/>
            </a:pPr>
            <a:r>
              <a:rPr lang="en-US" dirty="0" smtClean="0"/>
              <a:t>Developing new medicines</a:t>
            </a:r>
          </a:p>
          <a:p>
            <a:pPr marL="514350" indent="-514350">
              <a:buAutoNum type="alphaUcPeriod"/>
            </a:pPr>
            <a:r>
              <a:rPr lang="en-US" dirty="0" smtClean="0"/>
              <a:t>Generating hypotheses on the origin of life</a:t>
            </a:r>
          </a:p>
          <a:p>
            <a:pPr marL="514350" indent="-514350">
              <a:buAutoNum type="alphaUcPeriod"/>
            </a:pPr>
            <a:r>
              <a:rPr lang="en-US" dirty="0" smtClean="0"/>
              <a:t>Discovering the law of independent assortment</a:t>
            </a:r>
          </a:p>
        </p:txBody>
      </p:sp>
    </p:spTree>
    <p:extLst>
      <p:ext uri="{BB962C8B-B14F-4D97-AF65-F5344CB8AC3E}">
        <p14:creationId xmlns:p14="http://schemas.microsoft.com/office/powerpoint/2010/main" val="301104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6. Why is a peer review important to the acceptance of a theory?</a:t>
            </a:r>
          </a:p>
          <a:p>
            <a:pPr marL="514350" indent="-514350">
              <a:buAutoNum type="alphaUcPeriod"/>
            </a:pPr>
            <a:r>
              <a:rPr lang="en-US" dirty="0" smtClean="0"/>
              <a:t>Determines when the theory can be modified</a:t>
            </a:r>
          </a:p>
          <a:p>
            <a:pPr marL="514350" indent="-514350">
              <a:buAutoNum type="alphaUcPeriod"/>
            </a:pPr>
            <a:r>
              <a:rPr lang="en-US" dirty="0" smtClean="0"/>
              <a:t>Confirms that the theory is scientifically sound</a:t>
            </a:r>
          </a:p>
          <a:p>
            <a:pPr marL="514350" indent="-514350">
              <a:buAutoNum type="alphaUcPeriod"/>
            </a:pPr>
            <a:r>
              <a:rPr lang="en-US" dirty="0" smtClean="0"/>
              <a:t>Explains how the theory can be proven in the future</a:t>
            </a:r>
          </a:p>
          <a:p>
            <a:pPr marL="514350" indent="-514350">
              <a:buAutoNum type="alphaUcPeriod"/>
            </a:pPr>
            <a:r>
              <a:rPr lang="en-US" dirty="0" smtClean="0"/>
              <a:t>Evaluates if the theory can be applied to other explanations</a:t>
            </a:r>
          </a:p>
        </p:txBody>
      </p:sp>
    </p:spTree>
    <p:extLst>
      <p:ext uri="{BB962C8B-B14F-4D97-AF65-F5344CB8AC3E}">
        <p14:creationId xmlns:p14="http://schemas.microsoft.com/office/powerpoint/2010/main" val="15489609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0</TotalTime>
  <Words>857</Words>
  <Application>Microsoft Office PowerPoint</Application>
  <PresentationFormat>Widescreen</PresentationFormat>
  <Paragraphs>139</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Gill Sans MT</vt:lpstr>
      <vt:lpstr>Verdana</vt:lpstr>
      <vt:lpstr>Wingdings 2</vt:lpstr>
      <vt:lpstr>Solstice</vt:lpstr>
      <vt:lpstr>Scientific Method – Review Unit 1</vt:lpstr>
      <vt:lpstr>Scientific Method - Review</vt:lpstr>
      <vt:lpstr>Scientific Method - Review</vt:lpstr>
      <vt:lpstr>Scientific Method</vt:lpstr>
      <vt:lpstr>Scientific Method</vt:lpstr>
      <vt:lpstr>Scientific Method</vt:lpstr>
      <vt:lpstr>Scientific Method</vt:lpstr>
      <vt:lpstr>Scientific Method</vt:lpstr>
      <vt:lpstr>Scientific Method</vt:lpstr>
      <vt:lpstr>Scientific Method</vt:lpstr>
      <vt:lpstr>Scientific Method</vt:lpstr>
      <vt:lpstr>Scientific Method</vt:lpstr>
      <vt:lpstr>Scientific Method</vt:lpstr>
      <vt:lpstr>Scientific Method</vt:lpstr>
      <vt:lpstr>Scientific Method</vt:lpstr>
      <vt:lpstr>Scientific Method - Data</vt:lpstr>
      <vt:lpstr>Scientific Method - Data</vt:lpstr>
      <vt:lpstr>Scientific Method - Data</vt:lpstr>
      <vt:lpstr>Scientific Method - Data</vt:lpstr>
      <vt:lpstr>Scientific Method – Data – 16</vt:lpstr>
      <vt:lpstr>Scientific Method - Data</vt:lpstr>
      <vt:lpstr>Scientific Method - Data</vt:lpstr>
      <vt:lpstr>Scientific Method - Data</vt:lpstr>
      <vt:lpstr>Scientific Method - Data</vt:lpstr>
      <vt:lpstr>Scientific Method - Data</vt:lpstr>
      <vt:lpstr>Scientific Method - Data</vt:lpstr>
      <vt:lpstr>Scientific Method - Data</vt:lpstr>
      <vt:lpstr>Scientific Method - Data</vt:lpstr>
      <vt:lpstr>Scientific Method - Data</vt:lpstr>
    </vt:vector>
  </TitlesOfParts>
  <Company>Cameron R-1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Method – Review Unit 1</dc:title>
  <dc:creator>Mandy Klenk</dc:creator>
  <cp:lastModifiedBy>Mandy Klenk</cp:lastModifiedBy>
  <cp:revision>1</cp:revision>
  <dcterms:created xsi:type="dcterms:W3CDTF">2015-04-01T14:32:47Z</dcterms:created>
  <dcterms:modified xsi:type="dcterms:W3CDTF">2015-04-01T14:33:18Z</dcterms:modified>
</cp:coreProperties>
</file>