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4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8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75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17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93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98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0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6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334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7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992" y="2180712"/>
            <a:ext cx="9997440" cy="20049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r>
              <a:rPr lang="en-US" dirty="0" smtClean="0"/>
              <a:t>– Review</a:t>
            </a:r>
            <a:br>
              <a:rPr lang="en-US" dirty="0" smtClean="0"/>
            </a:br>
            <a:r>
              <a:rPr lang="en-US" dirty="0" smtClean="0"/>
              <a:t>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5.Which statement </a:t>
            </a:r>
            <a:r>
              <a:rPr lang="en-US" sz="2400" b="1" dirty="0"/>
              <a:t>best </a:t>
            </a:r>
            <a:r>
              <a:rPr lang="en-US" sz="2400" dirty="0"/>
              <a:t>compares aerobic and anaerobic respiration?</a:t>
            </a:r>
          </a:p>
          <a:p>
            <a:pPr marL="457200" indent="-457200">
              <a:buAutoNum type="alphaUcPeriod"/>
            </a:pPr>
            <a:r>
              <a:rPr lang="en-US" sz="2400" dirty="0"/>
              <a:t>Less ATP is generated during anaerobic respiration than during aerobic respiration.</a:t>
            </a:r>
          </a:p>
          <a:p>
            <a:pPr marL="457200" indent="-457200">
              <a:buAutoNum type="alphaUcPeriod"/>
            </a:pPr>
            <a:r>
              <a:rPr lang="en-US" sz="2400" dirty="0"/>
              <a:t>More water is generated</a:t>
            </a:r>
            <a:r>
              <a:rPr lang="en-US" sz="2400" dirty="0"/>
              <a:t> </a:t>
            </a:r>
            <a:r>
              <a:rPr lang="en-US" sz="2400" dirty="0"/>
              <a:t>during anaerobic respiration than during aerobic respiration.</a:t>
            </a:r>
          </a:p>
          <a:p>
            <a:pPr marL="457200" indent="-457200">
              <a:buAutoNum type="alphaUcPeriod"/>
            </a:pPr>
            <a:r>
              <a:rPr lang="en-US" sz="2400" dirty="0"/>
              <a:t>More oxygen is generated during anaerobic respiration</a:t>
            </a:r>
            <a:r>
              <a:rPr lang="en-US" sz="2400" dirty="0"/>
              <a:t> </a:t>
            </a:r>
            <a:r>
              <a:rPr lang="en-US" sz="2400" dirty="0"/>
              <a:t>than during aerobic respiration.</a:t>
            </a:r>
          </a:p>
          <a:p>
            <a:pPr marL="457200" indent="-457200">
              <a:buAutoNum type="alphaUcPeriod"/>
            </a:pPr>
            <a:r>
              <a:rPr lang="en-US" sz="2400" dirty="0"/>
              <a:t>Less lactic acid is generated during anaerobic respiration than during aerobic respiration.</a:t>
            </a:r>
          </a:p>
        </p:txBody>
      </p:sp>
    </p:spTree>
    <p:extLst>
      <p:ext uri="{BB962C8B-B14F-4D97-AF65-F5344CB8AC3E}">
        <p14:creationId xmlns:p14="http://schemas.microsoft.com/office/powerpoint/2010/main" val="4688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6.Which </a:t>
            </a:r>
            <a:r>
              <a:rPr lang="en-US" sz="2400" b="1" i="1" dirty="0"/>
              <a:t>most directly</a:t>
            </a:r>
            <a:r>
              <a:rPr lang="en-US" sz="2400" dirty="0"/>
              <a:t> controls the rate at which food is broken down to release energy?</a:t>
            </a:r>
          </a:p>
          <a:p>
            <a:pPr marL="457200" indent="-457200">
              <a:buAutoNum type="alphaUcPeriod"/>
            </a:pPr>
            <a:r>
              <a:rPr lang="en-US" sz="2400" dirty="0"/>
              <a:t>Enzymes</a:t>
            </a:r>
          </a:p>
          <a:p>
            <a:pPr marL="457200" indent="-457200">
              <a:buAutoNum type="alphaUcPeriod"/>
            </a:pPr>
            <a:r>
              <a:rPr lang="en-US" sz="2400" dirty="0"/>
              <a:t>Hormones</a:t>
            </a:r>
          </a:p>
          <a:p>
            <a:pPr marL="457200" indent="-457200">
              <a:buAutoNum type="alphaUcPeriod"/>
            </a:pPr>
            <a:r>
              <a:rPr lang="en-US" sz="2400" dirty="0"/>
              <a:t>Nucleic acids</a:t>
            </a:r>
          </a:p>
          <a:p>
            <a:pPr marL="457200" indent="-457200">
              <a:buAutoNum type="alphaUcPeriod"/>
            </a:pPr>
            <a:r>
              <a:rPr lang="en-US" sz="2400" dirty="0"/>
              <a:t>Vitamins</a:t>
            </a:r>
          </a:p>
        </p:txBody>
      </p:sp>
    </p:spTree>
    <p:extLst>
      <p:ext uri="{BB962C8B-B14F-4D97-AF65-F5344CB8AC3E}">
        <p14:creationId xmlns:p14="http://schemas.microsoft.com/office/powerpoint/2010/main" val="40705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72355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7.How does the amount of energy resulting from fermentation compare with that of aerobic respiration?</a:t>
            </a:r>
          </a:p>
          <a:p>
            <a:pPr marL="457200" indent="-457200">
              <a:buAutoNum type="alphaUcPeriod"/>
            </a:pPr>
            <a:r>
              <a:rPr lang="en-US" sz="2400" dirty="0"/>
              <a:t>Aerobic respiration results in less energy.</a:t>
            </a:r>
          </a:p>
          <a:p>
            <a:pPr marL="457200" indent="-457200">
              <a:buAutoNum type="alphaUcPeriod"/>
            </a:pPr>
            <a:r>
              <a:rPr lang="en-US" sz="2400" dirty="0"/>
              <a:t>Aerobic respiration results in more energy.</a:t>
            </a:r>
          </a:p>
          <a:p>
            <a:pPr marL="457200" indent="-457200">
              <a:buAutoNum type="alphaUcPeriod"/>
            </a:pPr>
            <a:r>
              <a:rPr lang="en-US" sz="2400" dirty="0"/>
              <a:t>Each process results in equal amounts of energy.</a:t>
            </a:r>
          </a:p>
          <a:p>
            <a:pPr marL="457200" indent="-457200">
              <a:buAutoNum type="alphaUcPeriod"/>
            </a:pPr>
            <a:r>
              <a:rPr lang="en-US" sz="2400" dirty="0"/>
              <a:t>Each process results in variable amounts of energy.</a:t>
            </a:r>
          </a:p>
        </p:txBody>
      </p:sp>
    </p:spTree>
    <p:extLst>
      <p:ext uri="{BB962C8B-B14F-4D97-AF65-F5344CB8AC3E}">
        <p14:creationId xmlns:p14="http://schemas.microsoft.com/office/powerpoint/2010/main" val="4756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5240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8.What will </a:t>
            </a:r>
            <a:r>
              <a:rPr lang="en-US" sz="2400" b="1" i="1" dirty="0"/>
              <a:t>most likely</a:t>
            </a:r>
            <a:r>
              <a:rPr lang="en-US" sz="2400" b="1" dirty="0"/>
              <a:t> </a:t>
            </a:r>
            <a:r>
              <a:rPr lang="en-US" sz="2400" dirty="0"/>
              <a:t>be the result if all of the mitochondria are removed from a plant cell?</a:t>
            </a:r>
          </a:p>
          <a:p>
            <a:pPr marL="457200" indent="-457200">
              <a:buAutoNum type="alphaUcPeriod"/>
            </a:pPr>
            <a:r>
              <a:rPr lang="en-US" sz="2400" dirty="0"/>
              <a:t>It will be unable to carry out respiration.</a:t>
            </a:r>
          </a:p>
          <a:p>
            <a:pPr marL="457200" indent="-457200">
              <a:buAutoNum type="alphaUcPeriod"/>
            </a:pPr>
            <a:r>
              <a:rPr lang="en-US" sz="2400" dirty="0"/>
              <a:t>It will lose water through osmosis.</a:t>
            </a:r>
          </a:p>
          <a:p>
            <a:pPr marL="457200" indent="-457200">
              <a:buAutoNum type="alphaUcPeriod"/>
            </a:pPr>
            <a:r>
              <a:rPr lang="en-US" sz="2400" dirty="0"/>
              <a:t>It will break down the ribosomes in the cell.</a:t>
            </a:r>
          </a:p>
          <a:p>
            <a:pPr marL="457200" indent="-457200">
              <a:buAutoNum type="alphaUcPeriod"/>
            </a:pPr>
            <a:r>
              <a:rPr lang="en-US" sz="2400" dirty="0"/>
              <a:t>It will be unable to photosynthesize.</a:t>
            </a:r>
          </a:p>
        </p:txBody>
      </p:sp>
    </p:spTree>
    <p:extLst>
      <p:ext uri="{BB962C8B-B14F-4D97-AF65-F5344CB8AC3E}">
        <p14:creationId xmlns:p14="http://schemas.microsoft.com/office/powerpoint/2010/main" val="31204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9.What happens during photosynthesis?	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Heterotrophs consume ATP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Heterotrophs produce ATP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Autotrophs consume carbohydrates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Autotrophs produce carbohydrates</a:t>
            </a:r>
          </a:p>
        </p:txBody>
      </p:sp>
    </p:spTree>
    <p:extLst>
      <p:ext uri="{BB962C8B-B14F-4D97-AF65-F5344CB8AC3E}">
        <p14:creationId xmlns:p14="http://schemas.microsoft.com/office/powerpoint/2010/main" val="7992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10.A student is collecting the gas given off from a plant in bright sunlight at a temperature of 27ºC. The gas being collected is probably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Oxygen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Carbon dioxide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ATP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Glucose </a:t>
            </a:r>
          </a:p>
        </p:txBody>
      </p:sp>
    </p:spTree>
    <p:extLst>
      <p:ext uri="{BB962C8B-B14F-4D97-AF65-F5344CB8AC3E}">
        <p14:creationId xmlns:p14="http://schemas.microsoft.com/office/powerpoint/2010/main" val="13976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11.In the figure shown, why might the candle in jar A burn longer than the candle in jar B?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Carbon dioxide produced by the plant allows the candle to burn longer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Chlorophyll produced by the plant allows the candle to burn longer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Glucose produced by the plant allows the candle to burn longer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Oxygen produced by </a:t>
            </a:r>
          </a:p>
          <a:p>
            <a:pPr marL="0" indent="0">
              <a:buNone/>
            </a:pPr>
            <a:r>
              <a:rPr lang="en-US" sz="2400" dirty="0"/>
              <a:t>the plant allows the candle </a:t>
            </a:r>
          </a:p>
          <a:p>
            <a:pPr marL="0" indent="0">
              <a:buNone/>
            </a:pPr>
            <a:r>
              <a:rPr lang="en-US" sz="2400" dirty="0"/>
              <a:t>to burn longer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286250"/>
            <a:ext cx="39243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12.If you continue to increase the intensity of light that a plant receives, what happens?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The rate of photosynthesis increases indefinitely with light intensity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The rate of </a:t>
            </a:r>
            <a:r>
              <a:rPr lang="en-US" sz="2400" dirty="0"/>
              <a:t>photosynthesis </a:t>
            </a:r>
            <a:r>
              <a:rPr lang="en-US" sz="2400" dirty="0"/>
              <a:t>decreases indefinitely with light intensity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The rate of photosynthesis </a:t>
            </a:r>
            <a:r>
              <a:rPr lang="en-US" sz="2400" dirty="0"/>
              <a:t>increases and then levels off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The rate photosynthesis </a:t>
            </a:r>
            <a:r>
              <a:rPr lang="en-US" sz="2400" dirty="0"/>
              <a:t>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32038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13. How do organisms get the energy they need?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By </a:t>
            </a:r>
            <a:r>
              <a:rPr lang="en-US" sz="2400" dirty="0"/>
              <a:t>b</a:t>
            </a:r>
            <a:r>
              <a:rPr lang="en-US" sz="2400" dirty="0"/>
              <a:t>urning food molecules and releasing their energy as heat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By breathing oxygen into the lungs and combining it with carbon dioxide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By breaking down molecules gradually and capturing their chemical energy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By using the sun’s energy to break down food molecules and form chemicals</a:t>
            </a:r>
          </a:p>
        </p:txBody>
      </p:sp>
    </p:spTree>
    <p:extLst>
      <p:ext uri="{BB962C8B-B14F-4D97-AF65-F5344CB8AC3E}">
        <p14:creationId xmlns:p14="http://schemas.microsoft.com/office/powerpoint/2010/main" val="39153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14.In which of the experimental setups shown below would you expect the </a:t>
            </a:r>
            <a:r>
              <a:rPr lang="en-US" sz="2400" i="1" dirty="0"/>
              <a:t>Elodea</a:t>
            </a:r>
            <a:r>
              <a:rPr lang="en-US" sz="2400" dirty="0"/>
              <a:t> plant inside the test tube to produce the LEAST amount of oxygen?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743200"/>
            <a:ext cx="8610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the equation for photosynthesis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38862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38862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38862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20200" y="38862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3276600" y="4114800"/>
            <a:ext cx="533400" cy="4572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8458200" y="4114800"/>
            <a:ext cx="533400" cy="5334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34000" y="4114800"/>
            <a:ext cx="1600200" cy="4841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181600"/>
            <a:ext cx="2286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96200" y="5181600"/>
            <a:ext cx="2286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8956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15.Which pairing matches the structures shown in the cell diagrams with the processes that take place within those structures?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A-photosynthesis and B-cellular respiration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A-photosynthesis and B-cellular respiration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A-photosynthesis and B-cellular respiration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A-photosynthesis and B-cellular respiration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See next slide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4648201"/>
            <a:ext cx="4795837" cy="19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447800"/>
            <a:ext cx="7996237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16.Imagine that the y-axis of each graph shown describes the rate of photosynthesis. Which of the graphs represents the effect of temperature on the rate of photosynthesis?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590800"/>
            <a:ext cx="441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17.Which of the following is one of the ways that cellular respiration and photosynthesis are opposite processes?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Photosynthesis </a:t>
            </a:r>
            <a:r>
              <a:rPr lang="en-US" sz="2400" dirty="0"/>
              <a:t>r</a:t>
            </a:r>
            <a:r>
              <a:rPr lang="en-US" sz="2400" dirty="0"/>
              <a:t>eleases energy and cellular respiration stores energy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Photosynthesis removes carbon dioxide from the atmosphere, cellular respiration puts it back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Photosynthesis removes oxygen from the atmosphere, cellular respiration puts it back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Photosynthesis consumes glucose, cellular respiration produces glucose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76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18.Photosynthesis is to chloroplasts as cellular respiration is to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Chloroplasts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Cytoplasm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Nuclei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63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19.Unlike photosynthesis, cellular respiration occurs in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Animal cells only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Plant cells only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Prokaryotic cells only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All eukaryotic cells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09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73117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20.The products of photosynthesis are the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Products of cellular respiration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Reactants of cellular respiration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Products of glycolysis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Reactants of fermentation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21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/>
              <a:t>List four factors that limit the rate of </a:t>
            </a:r>
            <a:r>
              <a:rPr lang="en-US" altLang="en-US" dirty="0" smtClean="0"/>
              <a:t>photosynthesis.</a:t>
            </a:r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07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Write the equation for Cellular Respiration</a:t>
            </a:r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000250" y="4167188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24250" y="4162425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5512" y="4151313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20200" y="4178300"/>
            <a:ext cx="9906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2990850" y="4419600"/>
            <a:ext cx="533400" cy="4572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8669337" y="4419600"/>
            <a:ext cx="533400" cy="5334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630737" y="4392614"/>
            <a:ext cx="1301750" cy="48418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14550" y="5486400"/>
            <a:ext cx="2286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5000" y="5486400"/>
            <a:ext cx="2286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2" y="4178300"/>
            <a:ext cx="1017588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lus 13"/>
          <p:cNvSpPr/>
          <p:nvPr/>
        </p:nvSpPr>
        <p:spPr>
          <a:xfrm>
            <a:off x="7072312" y="4419600"/>
            <a:ext cx="533400" cy="5334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&amp; Cellular Respiration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/>
              <a:t>List </a:t>
            </a:r>
            <a:r>
              <a:rPr lang="en-US" altLang="en-US" dirty="0" smtClean="0"/>
              <a:t>two factors </a:t>
            </a:r>
            <a:r>
              <a:rPr lang="en-US" altLang="en-US" dirty="0"/>
              <a:t>that limit the rate of </a:t>
            </a:r>
            <a:r>
              <a:rPr lang="en-US" altLang="en-US" dirty="0" smtClean="0"/>
              <a:t>cellular respiration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altLang="en-US" dirty="0"/>
              <a:t> </a:t>
            </a:r>
            <a:endParaRPr lang="en-US" altLang="en-US" dirty="0" smtClean="0"/>
          </a:p>
          <a:p>
            <a:pPr marL="596646" indent="-514350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Which of these would lead to a </a:t>
            </a:r>
            <a:r>
              <a:rPr lang="en-US" u="sng" dirty="0" smtClean="0"/>
              <a:t>lower rate</a:t>
            </a:r>
            <a:r>
              <a:rPr lang="en-US" dirty="0" smtClean="0"/>
              <a:t> of photosynthesis in a plant?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increase in the amount of oxygen in the air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decrease in the amount of oxygen in the air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increase in the amount of carbon dioxide in the air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decrease in the amount of carbon dioxide in the 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2.How would a drop in temperature </a:t>
            </a:r>
            <a:r>
              <a:rPr lang="en-US" sz="2400" u="sng" dirty="0"/>
              <a:t>most likely</a:t>
            </a:r>
            <a:r>
              <a:rPr lang="en-US" sz="2400" dirty="0"/>
              <a:t> affect the processes of cellular respiration and photosynthesis?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The rates of both cellular respiration and photosynthesis would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The rates of both cellular respiration an photosynthesis would remain constant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The rate of photosynthesis would increase, and the rate of cellular respiration would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The rate of photosynthesis would decrease, and the rate of cellular respiration would  increase </a:t>
            </a:r>
          </a:p>
        </p:txBody>
      </p:sp>
    </p:spTree>
    <p:extLst>
      <p:ext uri="{BB962C8B-B14F-4D97-AF65-F5344CB8AC3E}">
        <p14:creationId xmlns:p14="http://schemas.microsoft.com/office/powerpoint/2010/main" val="279570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3.Which statement describes a way in which cellular respiration </a:t>
            </a:r>
            <a:r>
              <a:rPr lang="en-US" sz="2400" u="sng" dirty="0"/>
              <a:t>differs</a:t>
            </a:r>
            <a:r>
              <a:rPr lang="en-US" sz="2400" dirty="0"/>
              <a:t> from photosynthesis?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Cellular respiration consists of two phases.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Cellular respiration releases carbon dioxide.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Cellular respiration provides energy for the cell.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Cellular respiration is carried out in one specific organelle.</a:t>
            </a:r>
          </a:p>
        </p:txBody>
      </p:sp>
    </p:spTree>
    <p:extLst>
      <p:ext uri="{BB962C8B-B14F-4D97-AF65-F5344CB8AC3E}">
        <p14:creationId xmlns:p14="http://schemas.microsoft.com/office/powerpoint/2010/main" val="9693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Photosynthesis &amp;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4.Which describes the process of photosynthesis?</a:t>
            </a:r>
          </a:p>
          <a:p>
            <a:pPr marL="457200" indent="-457200">
              <a:buAutoNum type="alphaUcPeriod"/>
            </a:pPr>
            <a:r>
              <a:rPr lang="en-US" sz="2400" dirty="0"/>
              <a:t>Carbon dioxide + water  </a:t>
            </a:r>
            <a:r>
              <a:rPr lang="en-US" sz="2400" dirty="0">
                <a:sym typeface="Wingdings" panose="05000000000000000000" pitchFamily="2" charset="2"/>
              </a:rPr>
              <a:t>  </a:t>
            </a:r>
            <a:r>
              <a:rPr lang="en-US" sz="2400" dirty="0"/>
              <a:t>glucose + oxygen</a:t>
            </a:r>
          </a:p>
          <a:p>
            <a:pPr marL="457200" indent="-457200">
              <a:buAutoNum type="alphaUcPeriod"/>
            </a:pPr>
            <a:r>
              <a:rPr lang="en-US" sz="2400" dirty="0"/>
              <a:t>Glucose + oxygen</a:t>
            </a:r>
            <a:r>
              <a:rPr lang="en-US" sz="2400" dirty="0"/>
              <a:t> 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 </a:t>
            </a:r>
            <a:r>
              <a:rPr lang="en-US" sz="2400" dirty="0"/>
              <a:t>carbon dioxide + water</a:t>
            </a:r>
          </a:p>
          <a:p>
            <a:pPr marL="457200" indent="-457200">
              <a:buAutoNum type="alphaUcPeriod"/>
            </a:pPr>
            <a:r>
              <a:rPr lang="en-US" sz="2400" dirty="0"/>
              <a:t>W</a:t>
            </a:r>
            <a:r>
              <a:rPr lang="en-US" sz="2400" dirty="0"/>
              <a:t>ater + oxygen  </a:t>
            </a:r>
            <a:r>
              <a:rPr lang="en-US" sz="2400" dirty="0">
                <a:sym typeface="Wingdings" panose="05000000000000000000" pitchFamily="2" charset="2"/>
              </a:rPr>
              <a:t>  </a:t>
            </a:r>
            <a:r>
              <a:rPr lang="en-US" sz="2400" dirty="0"/>
              <a:t>glucose + carbon dioxide </a:t>
            </a:r>
          </a:p>
          <a:p>
            <a:pPr marL="457200" indent="-457200">
              <a:buAutoNum type="alphaUcPeriod"/>
            </a:pPr>
            <a:r>
              <a:rPr lang="en-US" sz="2400" dirty="0"/>
              <a:t>Glucose + carbon dioxide  </a:t>
            </a:r>
            <a:r>
              <a:rPr lang="en-US" sz="2400" dirty="0">
                <a:sym typeface="Wingdings" panose="05000000000000000000" pitchFamily="2" charset="2"/>
              </a:rPr>
              <a:t>  </a:t>
            </a:r>
            <a:r>
              <a:rPr lang="en-US" sz="2400" dirty="0"/>
              <a:t>water + oxygen</a:t>
            </a:r>
          </a:p>
        </p:txBody>
      </p:sp>
    </p:spTree>
    <p:extLst>
      <p:ext uri="{BB962C8B-B14F-4D97-AF65-F5344CB8AC3E}">
        <p14:creationId xmlns:p14="http://schemas.microsoft.com/office/powerpoint/2010/main" val="12554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0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7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8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9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0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8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9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953</Words>
  <Application>Microsoft Office PowerPoint</Application>
  <PresentationFormat>Widescreen</PresentationFormat>
  <Paragraphs>139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Gill Sans MT</vt:lpstr>
      <vt:lpstr>Verdana</vt:lpstr>
      <vt:lpstr>Wingdings</vt:lpstr>
      <vt:lpstr>Wingdings 2</vt:lpstr>
      <vt:lpstr>1_Solstice</vt:lpstr>
      <vt:lpstr>Solstice</vt:lpstr>
      <vt:lpstr>Photosynthesis &amp; Cellular Respiration – Review Unit 3</vt:lpstr>
      <vt:lpstr>Photosynthesis &amp; Cellular Respiration - Review</vt:lpstr>
      <vt:lpstr>Photosynthesis &amp; Cellular Respiration - Review</vt:lpstr>
      <vt:lpstr>Photosynthesis &amp; Cellular Respiration - Review</vt:lpstr>
      <vt:lpstr>Photosynthesis &amp; Cellular Respiration - Review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  <vt:lpstr>Photosynthesis &amp; Cellular Respiration </vt:lpstr>
    </vt:vector>
  </TitlesOfParts>
  <Company>Cameron R-1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– Review Unit 1</dc:title>
  <dc:creator>Mandy Klenk</dc:creator>
  <cp:lastModifiedBy>Mandy Klenk</cp:lastModifiedBy>
  <cp:revision>3</cp:revision>
  <dcterms:created xsi:type="dcterms:W3CDTF">2015-04-01T14:32:47Z</dcterms:created>
  <dcterms:modified xsi:type="dcterms:W3CDTF">2015-04-01T14:36:24Z</dcterms:modified>
</cp:coreProperties>
</file>