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8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7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80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19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1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3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226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9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9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4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767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72A376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659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18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5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1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2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3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1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72A376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99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8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8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265" y="2116316"/>
            <a:ext cx="9997440" cy="2069318"/>
          </a:xfrm>
        </p:spPr>
        <p:txBody>
          <a:bodyPr>
            <a:normAutofit/>
          </a:bodyPr>
          <a:lstStyle/>
          <a:p>
            <a:r>
              <a:rPr lang="en-US" dirty="0" smtClean="0"/>
              <a:t>DNA </a:t>
            </a:r>
            <a:r>
              <a:rPr lang="en-US" dirty="0" smtClean="0"/>
              <a:t>– Review</a:t>
            </a:r>
            <a:br>
              <a:rPr lang="en-US" dirty="0" smtClean="0"/>
            </a:br>
            <a:r>
              <a:rPr lang="en-US" dirty="0" smtClean="0"/>
              <a:t>Unit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6.A strand of DNA has these bases: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AGC CAT GTA TAC</a:t>
            </a:r>
          </a:p>
          <a:p>
            <a:pPr marL="0" indent="0">
              <a:buNone/>
            </a:pPr>
            <a:r>
              <a:rPr lang="en-US" dirty="0" smtClean="0"/>
              <a:t>What is the complementary DNA strand?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ACG GAT CTA TAG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TCG GTA CAT ATG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TGC CTA GAT ATC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UCG CUA CAU AUG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7.Which of these shows the steps by which proteins are coded and synthesized?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RNA→DNA→protein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DNA→RNA→protein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Protein→RNA→DNA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Protein→DNA→RNA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53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219200"/>
            <a:ext cx="805815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8.Which statement best describes the relationship that exists among proteins, DNA, and cells?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Proteins combine to produce cells, which produce DNA.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Proteins are made up of DNA, which determines the cells that are produced.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DNA is made up of proteins, which tell a cell how to function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Cells contain DNA, which controls the production of proteins.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143000"/>
            <a:ext cx="76200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9.What are the subunits of DNA and their function?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Nucleotides that store info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Monosaccharides that provide quick energy for the cell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Lipids that store energy and provide insulation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Proteins that provide the building blocks for the structural components of organisms.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8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10.A segment of DNA has the sequence: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ATA GCA CAT GTA</a:t>
            </a:r>
          </a:p>
          <a:p>
            <a:pPr marL="0" indent="0">
              <a:buNone/>
            </a:pPr>
            <a:r>
              <a:rPr lang="en-US" dirty="0" smtClean="0"/>
              <a:t>What is the mRNA sequence transcribed from the segment?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TAT CGT GTA CAT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TAT GCT CTA GAT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UAU CGU GUA CAU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UAU GCU CUA CAU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11.Which is a conclusion drawn from the observed DNA similarities found between apes and chimpanzees?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Apes and chimps are in the same genus.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Apes and chimps are the same species.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Apes and chimps are products of artificial selection.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Apes and chimps are thought to have evolved from a common ancestor.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12.Which describes the use of pieces of chromosomes to replace faulty or absent pieces that cause disease?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Karyotyping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Gene Therapy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Nondisjuntion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DNA </a:t>
            </a:r>
            <a:r>
              <a:rPr lang="en-US" dirty="0" err="1" smtClean="0"/>
              <a:t>Fingertyping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13.Which is common to both DNA and RNA?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Uracil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Thymine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Cytosine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Deoxyribose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14.Which is the complementary DNA sequence for the following segment of DNA?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CTC  CAA  CTA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CTG GAA CTA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GAG GTT GAT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TAT CAA GGT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GAC CTT GAT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01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15.A DNA strand with the sequences of bases shown below is transcribed to mRNA.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ATT CGA GTT</a:t>
            </a:r>
          </a:p>
          <a:p>
            <a:pPr marL="0" indent="0">
              <a:buNone/>
            </a:pPr>
            <a:r>
              <a:rPr lang="en-US" dirty="0" smtClean="0"/>
              <a:t>Which is the </a:t>
            </a:r>
            <a:r>
              <a:rPr lang="en-US" b="1" dirty="0" smtClean="0"/>
              <a:t>correct</a:t>
            </a:r>
            <a:r>
              <a:rPr lang="en-US" dirty="0" smtClean="0"/>
              <a:t> base sequence in mRNA?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ATT CGA GTT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TAA GCT CAA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TUU GCT CUU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UAA GCU CAA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DNA is found inside the _________ of a cell. </a:t>
            </a:r>
          </a:p>
          <a:p>
            <a:r>
              <a:rPr lang="en-US" altLang="en-US" dirty="0"/>
              <a:t>What is the role of DNA in living organisms?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List the four base pairs found in DNA.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16Who first proposed the double-helix structure of the DNA molecule?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Pauling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McClintock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Watson and Crick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Harris and Watkins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17.Which amino acids are coded for by an mRNA segment that reads CAG GUG?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Arginine and </a:t>
            </a:r>
            <a:r>
              <a:rPr lang="en-US" dirty="0" err="1" smtClean="0"/>
              <a:t>Valine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Isoleucine and Arginine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Glutamine and </a:t>
            </a:r>
            <a:r>
              <a:rPr lang="en-US" dirty="0" err="1" smtClean="0"/>
              <a:t>Valine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Valine</a:t>
            </a:r>
            <a:r>
              <a:rPr lang="en-US" dirty="0" smtClean="0"/>
              <a:t> and Isoleucine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next slide…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pic>
        <p:nvPicPr>
          <p:cNvPr id="2050" name="Picture 2" descr="D:\DCIM\108___04\IMG_10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326" y="1"/>
            <a:ext cx="9321874" cy="699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5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18.Which base sequence cannot occur in RNA?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TGCTAT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GCUAGG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CCUAAC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AAGCCC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0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19.Which factor </a:t>
            </a:r>
            <a:r>
              <a:rPr lang="en-US" b="1" i="1" dirty="0" smtClean="0"/>
              <a:t>most </a:t>
            </a:r>
            <a:r>
              <a:rPr lang="en-US" dirty="0" smtClean="0"/>
              <a:t>affects the order of amino acids in a protein?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DNA located in the nucleus of the cell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cell in which the protein is located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amount of ATP available for the cell’s use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area in a cell where proteins are produced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20.How does DNA code for proteins in a cell?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By creating a new double helix structure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By using its phosphate and sugar molecules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By adding more hydrogen bonds to its structure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By arranging certain nitrogen bases of the cell in a particular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21.How would overexposure to X-rays affect </a:t>
            </a:r>
            <a:r>
              <a:rPr lang="en-US" b="1" i="1" dirty="0" smtClean="0"/>
              <a:t>most </a:t>
            </a:r>
            <a:r>
              <a:rPr lang="en-US" dirty="0" smtClean="0"/>
              <a:t>animal cells?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would increase cell specialization in organs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would change the sequence of DNA nucleotides in affected cells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would produce new nucleotides for DNA molecules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would cause an increase in red blood cell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95400"/>
            <a:ext cx="749808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22.Which amino acid is specified by the mRNA code CCC?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76" y="0"/>
            <a:ext cx="59912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Draw a nucleotide of </a:t>
            </a:r>
            <a:r>
              <a:rPr lang="en-US" altLang="en-US" dirty="0" smtClean="0"/>
              <a:t>DNA.  </a:t>
            </a:r>
            <a:r>
              <a:rPr lang="en-US" altLang="en-US" dirty="0"/>
              <a:t>Label the parts and the type of bond between two nucleotides. </a:t>
            </a:r>
          </a:p>
          <a:p>
            <a:r>
              <a:rPr lang="en-US" altLang="en-US" b="1" dirty="0"/>
              <a:t>Include the following parts:</a:t>
            </a:r>
            <a:r>
              <a:rPr lang="en-US" altLang="en-US" dirty="0"/>
              <a:t> Phosphate Group, Nitrogen Base, </a:t>
            </a:r>
            <a:r>
              <a:rPr lang="en-US" altLang="en-US" dirty="0" err="1"/>
              <a:t>Deoxyribose</a:t>
            </a:r>
            <a:r>
              <a:rPr lang="en-US" altLang="en-US" dirty="0"/>
              <a:t> Sugar, Hydrogen Bond</a:t>
            </a:r>
          </a:p>
        </p:txBody>
      </p:sp>
    </p:spTree>
    <p:extLst>
      <p:ext uri="{BB962C8B-B14F-4D97-AF65-F5344CB8AC3E}">
        <p14:creationId xmlns:p14="http://schemas.microsoft.com/office/powerpoint/2010/main" val="19510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8077200" cy="48006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Fill in the Blank:</a:t>
            </a:r>
          </a:p>
          <a:p>
            <a:pPr marL="0" indent="0" algn="ctr">
              <a:buNone/>
              <a:defRPr/>
            </a:pPr>
            <a:r>
              <a:rPr lang="en-US" b="1" u="sng" dirty="0"/>
              <a:t>Protein Synthesis </a:t>
            </a:r>
          </a:p>
          <a:p>
            <a:pPr marL="0" indent="0">
              <a:buNone/>
              <a:defRPr/>
            </a:pPr>
            <a:r>
              <a:rPr lang="en-US" sz="3000" dirty="0"/>
              <a:t>DNA </a:t>
            </a:r>
            <a:r>
              <a:rPr lang="en-US" sz="3000" dirty="0">
                <a:sym typeface="Wingdings" panose="05000000000000000000" pitchFamily="2" charset="2"/>
              </a:rPr>
              <a:t></a:t>
            </a:r>
            <a:r>
              <a:rPr lang="en-US" sz="3000" dirty="0"/>
              <a:t> ___ </a:t>
            </a:r>
            <a:r>
              <a:rPr lang="en-US" sz="3000" dirty="0">
                <a:sym typeface="Wingdings" panose="05000000000000000000" pitchFamily="2" charset="2"/>
              </a:rPr>
              <a:t></a:t>
            </a:r>
            <a:r>
              <a:rPr lang="en-US" sz="3000" dirty="0"/>
              <a:t> </a:t>
            </a:r>
            <a:r>
              <a:rPr lang="en-US" sz="3000" dirty="0"/>
              <a:t>Ribosome </a:t>
            </a:r>
            <a:r>
              <a:rPr lang="en-US" sz="3000" dirty="0">
                <a:sym typeface="Wingdings" panose="05000000000000000000" pitchFamily="2" charset="2"/>
              </a:rPr>
              <a:t></a:t>
            </a:r>
            <a:r>
              <a:rPr lang="en-US" sz="3000" dirty="0"/>
              <a:t> ___ </a:t>
            </a:r>
            <a:r>
              <a:rPr lang="en-US" sz="3000" dirty="0">
                <a:sym typeface="Wingdings" panose="05000000000000000000" pitchFamily="2" charset="2"/>
              </a:rPr>
              <a:t></a:t>
            </a:r>
            <a:r>
              <a:rPr lang="en-US" sz="3000" dirty="0"/>
              <a:t> ___ </a:t>
            </a:r>
            <a:r>
              <a:rPr lang="en-US" sz="3000" dirty="0">
                <a:sym typeface="Wingdings" panose="05000000000000000000" pitchFamily="2" charset="2"/>
              </a:rPr>
              <a:t></a:t>
            </a:r>
            <a:r>
              <a:rPr lang="en-US" sz="3000" dirty="0"/>
              <a:t> </a:t>
            </a:r>
            <a:r>
              <a:rPr lang="en-US" sz="3000" dirty="0"/>
              <a:t>TRAIT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Human Chromosome #15 holds the </a:t>
            </a:r>
            <a:r>
              <a:rPr lang="en-US" u="sng" dirty="0"/>
              <a:t>____</a:t>
            </a:r>
            <a:r>
              <a:rPr lang="en-US" dirty="0"/>
              <a:t> Code to build the EYCL3 ________ which expresses the </a:t>
            </a:r>
            <a:r>
              <a:rPr lang="en-US" u="sng" dirty="0"/>
              <a:t>genetic trait</a:t>
            </a:r>
            <a:r>
              <a:rPr lang="en-US" dirty="0"/>
              <a:t> Brown Eyes in humans.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Bank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tRNA</a:t>
            </a:r>
            <a:r>
              <a:rPr lang="en-US" dirty="0"/>
              <a:t>, protein, mRNA, DNA, protein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1.A strand of DNA is exposed to intense heat. Which of these </a:t>
            </a:r>
            <a:r>
              <a:rPr lang="en-US" u="sng" dirty="0" smtClean="0"/>
              <a:t>best</a:t>
            </a:r>
            <a:r>
              <a:rPr lang="en-US" dirty="0" smtClean="0"/>
              <a:t> describes what will happen to the strand of DNA?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chemical bonds of the DNA molecule will be broken.</a:t>
            </a:r>
          </a:p>
          <a:p>
            <a:pPr marL="514350" indent="-514350">
              <a:buAutoNum type="alphaUcPeriod"/>
            </a:pPr>
            <a:r>
              <a:rPr lang="en-US" dirty="0" smtClean="0"/>
              <a:t>More nitrogen base pairs will add on to the DNA molecule.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chemical bonds of the DNA molecule will be strengthened.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nitrogen base pairs in the DNA molecule will switch places.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2.What is the role of hydrogen bonds in the structure of DNA?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code for proteins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synthesize</a:t>
            </a:r>
            <a:r>
              <a:rPr lang="en-US" dirty="0"/>
              <a:t> </a:t>
            </a:r>
            <a:r>
              <a:rPr lang="en-US" dirty="0" smtClean="0"/>
              <a:t>proteins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separate the strands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connect the base pairs</a:t>
            </a:r>
          </a:p>
        </p:txBody>
      </p:sp>
    </p:spTree>
    <p:extLst>
      <p:ext uri="{BB962C8B-B14F-4D97-AF65-F5344CB8AC3E}">
        <p14:creationId xmlns:p14="http://schemas.microsoft.com/office/powerpoint/2010/main" val="21593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143000"/>
            <a:ext cx="749808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/>
              <a:t>3.The following cell structures are located within cells that make proteins. Which description </a:t>
            </a:r>
            <a:r>
              <a:rPr lang="en-US" sz="2100" u="sng" dirty="0"/>
              <a:t>best </a:t>
            </a:r>
            <a:r>
              <a:rPr lang="en-US" sz="2100" dirty="0"/>
              <a:t>explains the relationship among these cell structures?</a:t>
            </a:r>
          </a:p>
          <a:p>
            <a:r>
              <a:rPr lang="en-US" sz="2100" dirty="0"/>
              <a:t>Nucleus</a:t>
            </a:r>
          </a:p>
          <a:p>
            <a:r>
              <a:rPr lang="en-US" sz="2100" dirty="0"/>
              <a:t>Ribosome</a:t>
            </a:r>
          </a:p>
          <a:p>
            <a:r>
              <a:rPr lang="en-US" sz="2100" dirty="0"/>
              <a:t>Endoplasmic Reticulum (ER)</a:t>
            </a:r>
          </a:p>
          <a:p>
            <a:pPr marL="514350" indent="-514350">
              <a:buAutoNum type="alphaUcPeriod"/>
            </a:pPr>
            <a:r>
              <a:rPr lang="en-US" sz="2100" dirty="0"/>
              <a:t>Nucleus makes protein </a:t>
            </a:r>
            <a:r>
              <a:rPr lang="en-US" sz="2100" dirty="0">
                <a:sym typeface="Wingdings" panose="05000000000000000000" pitchFamily="2" charset="2"/>
              </a:rPr>
              <a:t> </a:t>
            </a:r>
            <a:r>
              <a:rPr lang="en-US" sz="2100" dirty="0"/>
              <a:t>protein winds through the ER </a:t>
            </a:r>
            <a:r>
              <a:rPr lang="en-US" sz="2100" dirty="0">
                <a:sym typeface="Wingdings" panose="05000000000000000000" pitchFamily="2" charset="2"/>
              </a:rPr>
              <a:t> </a:t>
            </a:r>
            <a:r>
              <a:rPr lang="en-US" sz="2100" dirty="0"/>
              <a:t>protein folds into its active shape</a:t>
            </a:r>
          </a:p>
          <a:p>
            <a:pPr marL="514350" indent="-514350">
              <a:buAutoNum type="alphaUcPeriod"/>
            </a:pPr>
            <a:r>
              <a:rPr lang="en-US" sz="2100" dirty="0"/>
              <a:t>Nucleus directs ER to assemble the protein </a:t>
            </a:r>
            <a:r>
              <a:rPr lang="en-US" sz="2100" dirty="0">
                <a:sym typeface="Wingdings" panose="05000000000000000000" pitchFamily="2" charset="2"/>
              </a:rPr>
              <a:t> </a:t>
            </a:r>
            <a:r>
              <a:rPr lang="en-US" sz="2100" dirty="0"/>
              <a:t>ribosomes surround protein </a:t>
            </a:r>
            <a:r>
              <a:rPr lang="en-US" sz="2100" dirty="0">
                <a:sym typeface="Wingdings" panose="05000000000000000000" pitchFamily="2" charset="2"/>
              </a:rPr>
              <a:t> </a:t>
            </a:r>
            <a:r>
              <a:rPr lang="en-US" sz="2100" dirty="0"/>
              <a:t>protein folds into its active shape</a:t>
            </a:r>
          </a:p>
          <a:p>
            <a:pPr marL="514350" indent="-514350">
              <a:buAutoNum type="alphaUcPeriod"/>
            </a:pPr>
            <a:r>
              <a:rPr lang="en-US" sz="2100" dirty="0"/>
              <a:t>ER creates protein </a:t>
            </a:r>
            <a:r>
              <a:rPr lang="en-US" sz="2100" dirty="0">
                <a:sym typeface="Wingdings" panose="05000000000000000000" pitchFamily="2" charset="2"/>
              </a:rPr>
              <a:t> </a:t>
            </a:r>
            <a:r>
              <a:rPr lang="en-US" sz="2100" dirty="0"/>
              <a:t>DNA in the nucleus codes for ribosomes to surround protein </a:t>
            </a:r>
            <a:r>
              <a:rPr lang="en-US" sz="2100" dirty="0">
                <a:sym typeface="Wingdings" panose="05000000000000000000" pitchFamily="2" charset="2"/>
              </a:rPr>
              <a:t> </a:t>
            </a:r>
            <a:r>
              <a:rPr lang="en-US" sz="2100" dirty="0"/>
              <a:t>protein folds into its active shape</a:t>
            </a:r>
          </a:p>
          <a:p>
            <a:pPr marL="514350" indent="-514350">
              <a:buAutoNum type="alphaUcPeriod"/>
            </a:pPr>
            <a:r>
              <a:rPr lang="en-US" sz="2100" dirty="0"/>
              <a:t>DNA in nucleus codes for protein </a:t>
            </a:r>
            <a:r>
              <a:rPr lang="en-US" sz="2100" dirty="0">
                <a:sym typeface="Wingdings" panose="05000000000000000000" pitchFamily="2" charset="2"/>
              </a:rPr>
              <a:t> </a:t>
            </a:r>
            <a:r>
              <a:rPr lang="en-US" sz="2100" dirty="0"/>
              <a:t>protein assembled in ribosomes and moves to ER </a:t>
            </a:r>
            <a:r>
              <a:rPr lang="en-US" sz="2100" dirty="0">
                <a:sym typeface="Wingdings" panose="05000000000000000000" pitchFamily="2" charset="2"/>
              </a:rPr>
              <a:t> </a:t>
            </a:r>
            <a:r>
              <a:rPr lang="en-US" sz="2100" dirty="0"/>
              <a:t>protein folds into its active shape   </a:t>
            </a:r>
          </a:p>
        </p:txBody>
      </p:sp>
    </p:spTree>
    <p:extLst>
      <p:ext uri="{BB962C8B-B14F-4D97-AF65-F5344CB8AC3E}">
        <p14:creationId xmlns:p14="http://schemas.microsoft.com/office/powerpoint/2010/main" val="2680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4.Which of these </a:t>
            </a:r>
            <a:r>
              <a:rPr lang="en-US" u="sng" dirty="0" smtClean="0"/>
              <a:t>best</a:t>
            </a:r>
            <a:r>
              <a:rPr lang="en-US" dirty="0" smtClean="0"/>
              <a:t> describes the initial change caused by a DNA mutation?</a:t>
            </a:r>
          </a:p>
          <a:p>
            <a:pPr marL="514350" indent="-514350">
              <a:buAutoNum type="alphaUcPeriod"/>
            </a:pPr>
            <a:r>
              <a:rPr lang="en-US" dirty="0" smtClean="0"/>
              <a:t>A change in the sequence of base pairs</a:t>
            </a:r>
          </a:p>
          <a:p>
            <a:pPr marL="514350" indent="-514350">
              <a:buAutoNum type="alphaUcPeriod"/>
            </a:pPr>
            <a:r>
              <a:rPr lang="en-US" dirty="0" smtClean="0"/>
              <a:t>A change in the production of enzymes</a:t>
            </a:r>
          </a:p>
          <a:p>
            <a:pPr marL="514350" indent="-514350">
              <a:buAutoNum type="alphaUcPeriod"/>
            </a:pPr>
            <a:r>
              <a:rPr lang="en-US" dirty="0" smtClean="0"/>
              <a:t>A change in the number of nucleosomes within a cell</a:t>
            </a:r>
          </a:p>
          <a:p>
            <a:pPr marL="514350" indent="-514350">
              <a:buAutoNum type="alphaUcPeriod"/>
            </a:pPr>
            <a:r>
              <a:rPr lang="en-US" dirty="0" smtClean="0"/>
              <a:t>A change in the number of hydrogen bonds between the bases</a:t>
            </a:r>
          </a:p>
        </p:txBody>
      </p:sp>
    </p:spTree>
    <p:extLst>
      <p:ext uri="{BB962C8B-B14F-4D97-AF65-F5344CB8AC3E}">
        <p14:creationId xmlns:p14="http://schemas.microsoft.com/office/powerpoint/2010/main" val="20950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5.The chromosome structure in a cell accounts for genetic variation based on the order of its</a:t>
            </a:r>
          </a:p>
          <a:p>
            <a:pPr marL="514350" indent="-514350">
              <a:buAutoNum type="alphaUcPeriod"/>
            </a:pPr>
            <a:r>
              <a:rPr lang="en-US" dirty="0" smtClean="0"/>
              <a:t>Sugar groups</a:t>
            </a:r>
          </a:p>
          <a:p>
            <a:pPr marL="514350" indent="-514350">
              <a:buAutoNum type="alphaUcPeriod"/>
            </a:pPr>
            <a:r>
              <a:rPr lang="en-US" dirty="0" smtClean="0"/>
              <a:t>Nitrogen bases</a:t>
            </a:r>
          </a:p>
          <a:p>
            <a:pPr marL="514350" indent="-514350">
              <a:buAutoNum type="alphaUcPeriod"/>
            </a:pPr>
            <a:r>
              <a:rPr lang="en-US" dirty="0" smtClean="0"/>
              <a:t>Hydrogen bonds</a:t>
            </a:r>
          </a:p>
          <a:p>
            <a:pPr marL="514350" indent="-514350">
              <a:buAutoNum type="alphaUcPeriod"/>
            </a:pPr>
            <a:r>
              <a:rPr lang="en-US" dirty="0" smtClean="0"/>
              <a:t>Phosphate groups</a:t>
            </a:r>
          </a:p>
        </p:txBody>
      </p:sp>
    </p:spTree>
    <p:extLst>
      <p:ext uri="{BB962C8B-B14F-4D97-AF65-F5344CB8AC3E}">
        <p14:creationId xmlns:p14="http://schemas.microsoft.com/office/powerpoint/2010/main" val="4412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10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11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12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13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14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15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16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17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18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19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0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1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2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3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4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5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6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7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8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3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4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5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6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7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8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9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923</Words>
  <Application>Microsoft Office PowerPoint</Application>
  <PresentationFormat>Widescreen</PresentationFormat>
  <Paragraphs>163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Gill Sans MT</vt:lpstr>
      <vt:lpstr>Verdana</vt:lpstr>
      <vt:lpstr>Wingdings</vt:lpstr>
      <vt:lpstr>Wingdings 2</vt:lpstr>
      <vt:lpstr>1_Solstice</vt:lpstr>
      <vt:lpstr>Solstice</vt:lpstr>
      <vt:lpstr>DNA – Review Unit 4</vt:lpstr>
      <vt:lpstr>DNA - Review</vt:lpstr>
      <vt:lpstr>DNA - Review</vt:lpstr>
      <vt:lpstr>DNA - Review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  <vt:lpstr>DNA</vt:lpstr>
    </vt:vector>
  </TitlesOfParts>
  <Company>Cameron R-1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– Review Unit 1</dc:title>
  <dc:creator>Mandy Klenk</dc:creator>
  <cp:lastModifiedBy>Mandy Klenk</cp:lastModifiedBy>
  <cp:revision>4</cp:revision>
  <dcterms:created xsi:type="dcterms:W3CDTF">2015-04-01T14:32:47Z</dcterms:created>
  <dcterms:modified xsi:type="dcterms:W3CDTF">2015-04-01T14:37:31Z</dcterms:modified>
</cp:coreProperties>
</file>