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 id="266" r:id="rId11"/>
    <p:sldId id="267" r:id="rId12"/>
    <p:sldId id="268" r:id="rId13"/>
    <p:sldId id="270" r:id="rId14"/>
    <p:sldId id="269" r:id="rId15"/>
    <p:sldId id="271" r:id="rId16"/>
    <p:sldId id="273" r:id="rId17"/>
    <p:sldId id="278" r:id="rId18"/>
    <p:sldId id="277" r:id="rId19"/>
    <p:sldId id="279"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434" autoAdjust="0"/>
  </p:normalViewPr>
  <p:slideViewPr>
    <p:cSldViewPr snapToGrid="0">
      <p:cViewPr varScale="1">
        <p:scale>
          <a:sx n="70" d="100"/>
          <a:sy n="70" d="100"/>
        </p:scale>
        <p:origin x="660"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9D6CE3-D313-4F58-958C-CF5D593A5F2D}"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DB7BC0A-350B-4943-8583-7244837780A1}" type="slidenum">
              <a:rPr lang="en-US" smtClean="0"/>
              <a:t>‹#›</a:t>
            </a:fld>
            <a:endParaRPr lang="en-US"/>
          </a:p>
        </p:txBody>
      </p:sp>
    </p:spTree>
    <p:extLst>
      <p:ext uri="{BB962C8B-B14F-4D97-AF65-F5344CB8AC3E}">
        <p14:creationId xmlns:p14="http://schemas.microsoft.com/office/powerpoint/2010/main" val="2903080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D6CE3-D313-4F58-958C-CF5D593A5F2D}"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7BC0A-350B-4943-8583-7244837780A1}" type="slidenum">
              <a:rPr lang="en-US" smtClean="0"/>
              <a:t>‹#›</a:t>
            </a:fld>
            <a:endParaRPr lang="en-US"/>
          </a:p>
        </p:txBody>
      </p:sp>
    </p:spTree>
    <p:extLst>
      <p:ext uri="{BB962C8B-B14F-4D97-AF65-F5344CB8AC3E}">
        <p14:creationId xmlns:p14="http://schemas.microsoft.com/office/powerpoint/2010/main" val="98795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D6CE3-D313-4F58-958C-CF5D593A5F2D}"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7BC0A-350B-4943-8583-7244837780A1}" type="slidenum">
              <a:rPr lang="en-US" smtClean="0"/>
              <a:t>‹#›</a:t>
            </a:fld>
            <a:endParaRPr lang="en-US"/>
          </a:p>
        </p:txBody>
      </p:sp>
    </p:spTree>
    <p:extLst>
      <p:ext uri="{BB962C8B-B14F-4D97-AF65-F5344CB8AC3E}">
        <p14:creationId xmlns:p14="http://schemas.microsoft.com/office/powerpoint/2010/main" val="123332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D6CE3-D313-4F58-958C-CF5D593A5F2D}"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7BC0A-350B-4943-8583-7244837780A1}" type="slidenum">
              <a:rPr lang="en-US" smtClean="0"/>
              <a:t>‹#›</a:t>
            </a:fld>
            <a:endParaRPr lang="en-US"/>
          </a:p>
        </p:txBody>
      </p:sp>
    </p:spTree>
    <p:extLst>
      <p:ext uri="{BB962C8B-B14F-4D97-AF65-F5344CB8AC3E}">
        <p14:creationId xmlns:p14="http://schemas.microsoft.com/office/powerpoint/2010/main" val="79774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69D6CE3-D313-4F58-958C-CF5D593A5F2D}" type="datetimeFigureOut">
              <a:rPr lang="en-US" smtClean="0"/>
              <a:t>4/21/2015</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DB7BC0A-350B-4943-8583-7244837780A1}" type="slidenum">
              <a:rPr lang="en-US" smtClean="0"/>
              <a:t>‹#›</a:t>
            </a:fld>
            <a:endParaRPr lang="en-US"/>
          </a:p>
        </p:txBody>
      </p:sp>
    </p:spTree>
    <p:extLst>
      <p:ext uri="{BB962C8B-B14F-4D97-AF65-F5344CB8AC3E}">
        <p14:creationId xmlns:p14="http://schemas.microsoft.com/office/powerpoint/2010/main" val="2098981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9D6CE3-D313-4F58-958C-CF5D593A5F2D}"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7BC0A-350B-4943-8583-7244837780A1}" type="slidenum">
              <a:rPr lang="en-US" smtClean="0"/>
              <a:t>‹#›</a:t>
            </a:fld>
            <a:endParaRPr lang="en-US"/>
          </a:p>
        </p:txBody>
      </p:sp>
    </p:spTree>
    <p:extLst>
      <p:ext uri="{BB962C8B-B14F-4D97-AF65-F5344CB8AC3E}">
        <p14:creationId xmlns:p14="http://schemas.microsoft.com/office/powerpoint/2010/main" val="418553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9D6CE3-D313-4F58-958C-CF5D593A5F2D}" type="datetimeFigureOut">
              <a:rPr lang="en-US" smtClean="0"/>
              <a:t>4/21/2015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7BC0A-350B-4943-8583-7244837780A1}" type="slidenum">
              <a:rPr lang="en-US" smtClean="0"/>
              <a:t>‹#›</a:t>
            </a:fld>
            <a:endParaRPr lang="en-US"/>
          </a:p>
        </p:txBody>
      </p:sp>
    </p:spTree>
    <p:extLst>
      <p:ext uri="{BB962C8B-B14F-4D97-AF65-F5344CB8AC3E}">
        <p14:creationId xmlns:p14="http://schemas.microsoft.com/office/powerpoint/2010/main" val="153676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9D6CE3-D313-4F58-958C-CF5D593A5F2D}" type="datetimeFigureOut">
              <a:rPr lang="en-US" smtClean="0"/>
              <a:t>4/21/2015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7BC0A-350B-4943-8583-7244837780A1}" type="slidenum">
              <a:rPr lang="en-US" smtClean="0"/>
              <a:t>‹#›</a:t>
            </a:fld>
            <a:endParaRPr lang="en-US"/>
          </a:p>
        </p:txBody>
      </p:sp>
    </p:spTree>
    <p:extLst>
      <p:ext uri="{BB962C8B-B14F-4D97-AF65-F5344CB8AC3E}">
        <p14:creationId xmlns:p14="http://schemas.microsoft.com/office/powerpoint/2010/main" val="3656496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D6CE3-D313-4F58-958C-CF5D593A5F2D}" type="datetimeFigureOut">
              <a:rPr lang="en-US" smtClean="0"/>
              <a:t>4/21/2015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7BC0A-350B-4943-8583-7244837780A1}" type="slidenum">
              <a:rPr lang="en-US" smtClean="0"/>
              <a:t>‹#›</a:t>
            </a:fld>
            <a:endParaRPr lang="en-US"/>
          </a:p>
        </p:txBody>
      </p:sp>
    </p:spTree>
    <p:extLst>
      <p:ext uri="{BB962C8B-B14F-4D97-AF65-F5344CB8AC3E}">
        <p14:creationId xmlns:p14="http://schemas.microsoft.com/office/powerpoint/2010/main" val="281500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D6CE3-D313-4F58-958C-CF5D593A5F2D}"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DB7BC0A-350B-4943-8583-7244837780A1}" type="slidenum">
              <a:rPr lang="en-US" smtClean="0"/>
              <a:t>‹#›</a:t>
            </a:fld>
            <a:endParaRPr lang="en-US"/>
          </a:p>
        </p:txBody>
      </p:sp>
    </p:spTree>
    <p:extLst>
      <p:ext uri="{BB962C8B-B14F-4D97-AF65-F5344CB8AC3E}">
        <p14:creationId xmlns:p14="http://schemas.microsoft.com/office/powerpoint/2010/main" val="247657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D6CE3-D313-4F58-958C-CF5D593A5F2D}" type="datetimeFigureOut">
              <a:rPr lang="en-US" smtClean="0"/>
              <a:t>4/21/2015</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DB7BC0A-350B-4943-8583-7244837780A1}" type="slidenum">
              <a:rPr lang="en-US" smtClean="0"/>
              <a:t>‹#›</a:t>
            </a:fld>
            <a:endParaRPr lang="en-US"/>
          </a:p>
        </p:txBody>
      </p:sp>
    </p:spTree>
    <p:extLst>
      <p:ext uri="{BB962C8B-B14F-4D97-AF65-F5344CB8AC3E}">
        <p14:creationId xmlns:p14="http://schemas.microsoft.com/office/powerpoint/2010/main" val="4079516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69D6CE3-D313-4F58-958C-CF5D593A5F2D}" type="datetimeFigureOut">
              <a:rPr lang="en-US" smtClean="0"/>
              <a:t>4/21/2015</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DB7BC0A-350B-4943-8583-7244837780A1}" type="slidenum">
              <a:rPr lang="en-US" smtClean="0"/>
              <a:t>‹#›</a:t>
            </a:fld>
            <a:endParaRPr lang="en-US"/>
          </a:p>
        </p:txBody>
      </p:sp>
    </p:spTree>
    <p:extLst>
      <p:ext uri="{BB962C8B-B14F-4D97-AF65-F5344CB8AC3E}">
        <p14:creationId xmlns:p14="http://schemas.microsoft.com/office/powerpoint/2010/main" val="555064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32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24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Event</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Biology Performance Event </a:t>
            </a:r>
          </a:p>
          <a:p>
            <a:r>
              <a:rPr lang="en-US" dirty="0" smtClean="0"/>
              <a:t>Scientific Method</a:t>
            </a:r>
          </a:p>
          <a:p>
            <a:r>
              <a:rPr lang="en-US" dirty="0" smtClean="0"/>
              <a:t>Review</a:t>
            </a:r>
            <a:endParaRPr lang="en-US" dirty="0"/>
          </a:p>
        </p:txBody>
      </p:sp>
    </p:spTree>
    <p:extLst>
      <p:ext uri="{BB962C8B-B14F-4D97-AF65-F5344CB8AC3E}">
        <p14:creationId xmlns:p14="http://schemas.microsoft.com/office/powerpoint/2010/main" val="1651110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Always either “</a:t>
            </a:r>
            <a:r>
              <a:rPr lang="en-US" i="1" u="sng" dirty="0" smtClean="0">
                <a:solidFill>
                  <a:srgbClr val="FF0000"/>
                </a:solidFill>
              </a:rPr>
              <a:t>SUPPORT</a:t>
            </a:r>
            <a:r>
              <a:rPr lang="en-US" dirty="0" smtClean="0"/>
              <a:t>” or “</a:t>
            </a:r>
            <a:r>
              <a:rPr lang="en-US" i="1" u="sng" dirty="0" smtClean="0">
                <a:solidFill>
                  <a:srgbClr val="FF0000"/>
                </a:solidFill>
              </a:rPr>
              <a:t>REFUTE</a:t>
            </a:r>
            <a:r>
              <a:rPr lang="en-US" dirty="0" smtClean="0"/>
              <a:t>” the hypothesis </a:t>
            </a:r>
          </a:p>
          <a:p>
            <a:pPr lvl="1"/>
            <a:r>
              <a:rPr lang="en-US" dirty="0" smtClean="0"/>
              <a:t>You can NOT </a:t>
            </a:r>
            <a:r>
              <a:rPr lang="en-US" u="sng" dirty="0" smtClean="0"/>
              <a:t>prove</a:t>
            </a:r>
            <a:r>
              <a:rPr lang="en-US" dirty="0" smtClean="0"/>
              <a:t> anything with 1 experiment</a:t>
            </a:r>
          </a:p>
          <a:p>
            <a:r>
              <a:rPr lang="en-US" dirty="0" smtClean="0"/>
              <a:t>Sometimes data is not clear one way or another</a:t>
            </a:r>
          </a:p>
          <a:p>
            <a:pPr lvl="1"/>
            <a:r>
              <a:rPr lang="en-US" dirty="0" smtClean="0"/>
              <a:t>Said to be “</a:t>
            </a:r>
            <a:r>
              <a:rPr lang="en-US" b="1" i="1" u="sng" dirty="0" smtClean="0">
                <a:solidFill>
                  <a:srgbClr val="FF0000"/>
                </a:solidFill>
              </a:rPr>
              <a:t>INCONCLUSIVE</a:t>
            </a:r>
            <a:r>
              <a:rPr lang="en-US" dirty="0" smtClean="0"/>
              <a:t>”</a:t>
            </a:r>
          </a:p>
          <a:p>
            <a:pPr lvl="1"/>
            <a:r>
              <a:rPr lang="en-US" dirty="0" smtClean="0"/>
              <a:t>Cannot support or refute hypothesis based on inconclusive data</a:t>
            </a:r>
          </a:p>
        </p:txBody>
      </p:sp>
    </p:spTree>
    <p:extLst>
      <p:ext uri="{BB962C8B-B14F-4D97-AF65-F5344CB8AC3E}">
        <p14:creationId xmlns:p14="http://schemas.microsoft.com/office/powerpoint/2010/main" val="315853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smtClean="0"/>
              <a:t>Should </a:t>
            </a:r>
            <a:r>
              <a:rPr lang="en-US" dirty="0"/>
              <a:t>always start with </a:t>
            </a:r>
          </a:p>
          <a:p>
            <a:pPr lvl="1"/>
            <a:r>
              <a:rPr lang="en-US" dirty="0"/>
              <a:t>Based on the data…</a:t>
            </a:r>
          </a:p>
          <a:p>
            <a:pPr lvl="1"/>
            <a:r>
              <a:rPr lang="en-US" dirty="0"/>
              <a:t>According to the data…</a:t>
            </a:r>
          </a:p>
          <a:p>
            <a:endParaRPr lang="en-US" dirty="0" smtClean="0"/>
          </a:p>
          <a:p>
            <a:r>
              <a:rPr lang="en-US" dirty="0" smtClean="0"/>
              <a:t>Based on the data, the hypothesis was </a:t>
            </a:r>
            <a:r>
              <a:rPr lang="en-US" b="1" i="1" u="sng" dirty="0" smtClean="0">
                <a:solidFill>
                  <a:srgbClr val="FF0000"/>
                </a:solidFill>
              </a:rPr>
              <a:t>SUPPORTED/REFUTED</a:t>
            </a:r>
            <a:r>
              <a:rPr lang="en-US" dirty="0" smtClean="0"/>
              <a:t>.</a:t>
            </a:r>
          </a:p>
          <a:p>
            <a:r>
              <a:rPr lang="en-US" dirty="0" smtClean="0"/>
              <a:t>The hypothesis was neither supported or refuted due to the fact that the data was </a:t>
            </a:r>
            <a:r>
              <a:rPr lang="en-US" b="1" i="1" u="sng" dirty="0" smtClean="0">
                <a:solidFill>
                  <a:srgbClr val="FF0000"/>
                </a:solidFill>
              </a:rPr>
              <a:t>INCONCLUSIVE</a:t>
            </a:r>
            <a:r>
              <a:rPr lang="en-US" dirty="0" smtClean="0"/>
              <a:t>.</a:t>
            </a:r>
            <a:endParaRPr lang="en-US" dirty="0"/>
          </a:p>
        </p:txBody>
      </p:sp>
    </p:spTree>
    <p:extLst>
      <p:ext uri="{BB962C8B-B14F-4D97-AF65-F5344CB8AC3E}">
        <p14:creationId xmlns:p14="http://schemas.microsoft.com/office/powerpoint/2010/main" val="3707543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a:t>
            </a:r>
            <a:endParaRPr lang="en-US" dirty="0"/>
          </a:p>
        </p:txBody>
      </p:sp>
      <p:sp>
        <p:nvSpPr>
          <p:cNvPr id="3" name="Content Placeholder 2"/>
          <p:cNvSpPr>
            <a:spLocks noGrp="1"/>
          </p:cNvSpPr>
          <p:nvPr>
            <p:ph idx="1"/>
          </p:nvPr>
        </p:nvSpPr>
        <p:spPr/>
        <p:txBody>
          <a:bodyPr/>
          <a:lstStyle/>
          <a:p>
            <a:r>
              <a:rPr lang="en-US" dirty="0" smtClean="0"/>
              <a:t>INDEPENDENT VARIABLE</a:t>
            </a:r>
          </a:p>
          <a:p>
            <a:pPr lvl="1"/>
            <a:r>
              <a:rPr lang="en-US" dirty="0" smtClean="0"/>
              <a:t>ALWAYS GOES ON THE X-AXIS</a:t>
            </a:r>
          </a:p>
          <a:p>
            <a:pPr lvl="1"/>
            <a:r>
              <a:rPr lang="en-US" dirty="0" smtClean="0"/>
              <a:t>What I change goes across the bottom</a:t>
            </a:r>
          </a:p>
          <a:p>
            <a:r>
              <a:rPr lang="en-US" dirty="0" smtClean="0"/>
              <a:t>DEPENDENT VARIABLE</a:t>
            </a:r>
          </a:p>
          <a:p>
            <a:pPr lvl="1"/>
            <a:r>
              <a:rPr lang="en-US" dirty="0" smtClean="0"/>
              <a:t>ALWAYS GOES ON THE Y-AXIS</a:t>
            </a:r>
          </a:p>
          <a:p>
            <a:pPr lvl="1"/>
            <a:r>
              <a:rPr lang="en-US" dirty="0" smtClean="0"/>
              <a:t>What is measured goes on the side</a:t>
            </a:r>
            <a:endParaRPr lang="en-US" dirty="0"/>
          </a:p>
        </p:txBody>
      </p:sp>
    </p:spTree>
    <p:extLst>
      <p:ext uri="{BB962C8B-B14F-4D97-AF65-F5344CB8AC3E}">
        <p14:creationId xmlns:p14="http://schemas.microsoft.com/office/powerpoint/2010/main" val="1247419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Always capitalized like the title of a book</a:t>
            </a:r>
          </a:p>
          <a:p>
            <a:endParaRPr lang="en-US" dirty="0" smtClean="0"/>
          </a:p>
          <a:p>
            <a:r>
              <a:rPr lang="en-US" dirty="0" smtClean="0"/>
              <a:t>The Effect of </a:t>
            </a:r>
            <a:r>
              <a:rPr lang="en-US" u="sng" dirty="0" smtClean="0"/>
              <a:t>IV</a:t>
            </a:r>
            <a:r>
              <a:rPr lang="en-US" dirty="0" smtClean="0"/>
              <a:t> on </a:t>
            </a:r>
            <a:r>
              <a:rPr lang="en-US" u="sng" dirty="0" smtClean="0"/>
              <a:t>DV</a:t>
            </a:r>
          </a:p>
          <a:p>
            <a:pPr marL="109728" indent="0">
              <a:buNone/>
            </a:pPr>
            <a:endParaRPr lang="en-US" u="sng" dirty="0"/>
          </a:p>
          <a:p>
            <a:pPr marL="109728" indent="0">
              <a:buNone/>
            </a:pPr>
            <a:r>
              <a:rPr lang="en-US" dirty="0" smtClean="0"/>
              <a:t>Written Correctly:</a:t>
            </a:r>
          </a:p>
          <a:p>
            <a:pPr marL="109728" indent="0">
              <a:buNone/>
            </a:pPr>
            <a:r>
              <a:rPr lang="en-US" dirty="0"/>
              <a:t>	</a:t>
            </a:r>
            <a:r>
              <a:rPr lang="en-US" dirty="0" smtClean="0"/>
              <a:t>The Effect of the Amount of Sunlight on </a:t>
            </a:r>
            <a:r>
              <a:rPr lang="en-US" smtClean="0"/>
              <a:t>the 		Height of Plants</a:t>
            </a:r>
            <a:endParaRPr lang="en-US" dirty="0"/>
          </a:p>
        </p:txBody>
      </p:sp>
    </p:spTree>
    <p:extLst>
      <p:ext uri="{BB962C8B-B14F-4D97-AF65-F5344CB8AC3E}">
        <p14:creationId xmlns:p14="http://schemas.microsoft.com/office/powerpoint/2010/main" val="193015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graphing</a:t>
            </a:r>
            <a:endParaRPr lang="en-US" dirty="0"/>
          </a:p>
        </p:txBody>
      </p:sp>
      <p:pic>
        <p:nvPicPr>
          <p:cNvPr id="1028" name="Picture 4" descr="http://www.studyzone.org/testprep/math4/d/change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848" y="1551562"/>
            <a:ext cx="7036796" cy="515064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229600" y="1632311"/>
            <a:ext cx="3258940" cy="800219"/>
          </a:xfrm>
          <a:prstGeom prst="rect">
            <a:avLst/>
          </a:prstGeom>
          <a:noFill/>
        </p:spPr>
        <p:txBody>
          <a:bodyPr wrap="square" rtlCol="0">
            <a:spAutoFit/>
          </a:bodyPr>
          <a:lstStyle/>
          <a:p>
            <a:pPr marL="342900" indent="-342900">
              <a:buFont typeface="+mj-lt"/>
              <a:buAutoNum type="arabicPeriod"/>
            </a:pPr>
            <a:r>
              <a:rPr lang="en-US" sz="2800" dirty="0" smtClean="0">
                <a:solidFill>
                  <a:srgbClr val="FF0000"/>
                </a:solidFill>
              </a:rPr>
              <a:t>TITLE</a:t>
            </a:r>
            <a:r>
              <a:rPr lang="en-US" sz="2800" dirty="0" smtClean="0"/>
              <a:t> of Graph</a:t>
            </a:r>
          </a:p>
          <a:p>
            <a:pPr marL="342900" indent="-342900">
              <a:buFont typeface="+mj-lt"/>
              <a:buAutoNum type="arabicPeriod"/>
            </a:pPr>
            <a:endParaRPr lang="en-US" dirty="0"/>
          </a:p>
        </p:txBody>
      </p:sp>
      <p:sp>
        <p:nvSpPr>
          <p:cNvPr id="7" name="TextBox 6"/>
          <p:cNvSpPr txBox="1"/>
          <p:nvPr/>
        </p:nvSpPr>
        <p:spPr>
          <a:xfrm>
            <a:off x="8224214" y="2195214"/>
            <a:ext cx="3258940" cy="1384995"/>
          </a:xfrm>
          <a:prstGeom prst="rect">
            <a:avLst/>
          </a:prstGeom>
          <a:noFill/>
        </p:spPr>
        <p:txBody>
          <a:bodyPr wrap="square" rtlCol="0">
            <a:spAutoFit/>
          </a:bodyPr>
          <a:lstStyle/>
          <a:p>
            <a:r>
              <a:rPr lang="en-US" sz="2800" dirty="0" smtClean="0"/>
              <a:t>2. Both axis are </a:t>
            </a:r>
            <a:r>
              <a:rPr lang="en-US" sz="2800" dirty="0" smtClean="0">
                <a:solidFill>
                  <a:srgbClr val="FF0000"/>
                </a:solidFill>
              </a:rPr>
              <a:t>LABELED WITH UNITS</a:t>
            </a:r>
          </a:p>
        </p:txBody>
      </p:sp>
      <p:sp>
        <p:nvSpPr>
          <p:cNvPr id="8" name="TextBox 7"/>
          <p:cNvSpPr txBox="1"/>
          <p:nvPr/>
        </p:nvSpPr>
        <p:spPr>
          <a:xfrm>
            <a:off x="8232420" y="3511331"/>
            <a:ext cx="3258940" cy="1231106"/>
          </a:xfrm>
          <a:prstGeom prst="rect">
            <a:avLst/>
          </a:prstGeom>
          <a:noFill/>
        </p:spPr>
        <p:txBody>
          <a:bodyPr wrap="square" rtlCol="0">
            <a:spAutoFit/>
          </a:bodyPr>
          <a:lstStyle/>
          <a:p>
            <a:r>
              <a:rPr lang="en-US" sz="2800" dirty="0" smtClean="0"/>
              <a:t>3. Both axis use </a:t>
            </a:r>
            <a:r>
              <a:rPr lang="en-US" sz="2800" dirty="0" smtClean="0">
                <a:solidFill>
                  <a:srgbClr val="FF0000"/>
                </a:solidFill>
              </a:rPr>
              <a:t>EVEN SCALES</a:t>
            </a:r>
          </a:p>
          <a:p>
            <a:pPr marL="342900" indent="-342900">
              <a:buFont typeface="+mj-lt"/>
              <a:buAutoNum type="arabicPeriod"/>
            </a:pPr>
            <a:endParaRPr lang="en-US" dirty="0"/>
          </a:p>
        </p:txBody>
      </p:sp>
      <p:sp>
        <p:nvSpPr>
          <p:cNvPr id="9" name="TextBox 8"/>
          <p:cNvSpPr txBox="1"/>
          <p:nvPr/>
        </p:nvSpPr>
        <p:spPr>
          <a:xfrm>
            <a:off x="8240626" y="4353669"/>
            <a:ext cx="3258940" cy="1231106"/>
          </a:xfrm>
          <a:prstGeom prst="rect">
            <a:avLst/>
          </a:prstGeom>
          <a:noFill/>
        </p:spPr>
        <p:txBody>
          <a:bodyPr wrap="square" rtlCol="0">
            <a:spAutoFit/>
          </a:bodyPr>
          <a:lstStyle/>
          <a:p>
            <a:r>
              <a:rPr lang="en-US" sz="2800" dirty="0" smtClean="0"/>
              <a:t>4. Data points are </a:t>
            </a:r>
            <a:r>
              <a:rPr lang="en-US" sz="2800" dirty="0" smtClean="0">
                <a:solidFill>
                  <a:srgbClr val="FF0000"/>
                </a:solidFill>
              </a:rPr>
              <a:t>PLOTTED</a:t>
            </a:r>
          </a:p>
          <a:p>
            <a:pPr marL="342900" indent="-342900">
              <a:buFont typeface="+mj-lt"/>
              <a:buAutoNum type="arabicPeriod"/>
            </a:pPr>
            <a:endParaRPr lang="en-US" dirty="0"/>
          </a:p>
        </p:txBody>
      </p:sp>
      <p:sp>
        <p:nvSpPr>
          <p:cNvPr id="10" name="TextBox 9"/>
          <p:cNvSpPr txBox="1"/>
          <p:nvPr/>
        </p:nvSpPr>
        <p:spPr>
          <a:xfrm>
            <a:off x="8232420" y="5227557"/>
            <a:ext cx="3258940" cy="1661993"/>
          </a:xfrm>
          <a:prstGeom prst="rect">
            <a:avLst/>
          </a:prstGeom>
          <a:noFill/>
        </p:spPr>
        <p:txBody>
          <a:bodyPr wrap="square" rtlCol="0">
            <a:spAutoFit/>
          </a:bodyPr>
          <a:lstStyle/>
          <a:p>
            <a:r>
              <a:rPr lang="en-US" sz="2800" dirty="0" smtClean="0"/>
              <a:t>5. Line is </a:t>
            </a:r>
            <a:r>
              <a:rPr lang="en-US" sz="2800" dirty="0" smtClean="0">
                <a:solidFill>
                  <a:srgbClr val="FF0000"/>
                </a:solidFill>
              </a:rPr>
              <a:t>DRAWN</a:t>
            </a:r>
            <a:r>
              <a:rPr lang="en-US" sz="2800" dirty="0" smtClean="0"/>
              <a:t> between data points</a:t>
            </a:r>
          </a:p>
          <a:p>
            <a:pPr marL="342900" indent="-342900">
              <a:buFont typeface="+mj-lt"/>
              <a:buAutoNum type="arabicPeriod"/>
            </a:pPr>
            <a:endParaRPr lang="en-US" dirty="0"/>
          </a:p>
        </p:txBody>
      </p:sp>
    </p:spTree>
    <p:extLst>
      <p:ext uri="{BB962C8B-B14F-4D97-AF65-F5344CB8AC3E}">
        <p14:creationId xmlns:p14="http://schemas.microsoft.com/office/powerpoint/2010/main" val="189985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1069849" y="1746913"/>
            <a:ext cx="6100914" cy="4425287"/>
          </a:xfrm>
        </p:spPr>
        <p:txBody>
          <a:bodyPr>
            <a:normAutofit lnSpcReduction="10000"/>
          </a:bodyPr>
          <a:lstStyle/>
          <a:p>
            <a:r>
              <a:rPr lang="en-US" dirty="0" smtClean="0"/>
              <a:t>A student was investigating the effect of light intensity on the rate of photosynthesis. To do this, the student manipulated the light intensity for different trials and measured the amount of CO</a:t>
            </a:r>
            <a:r>
              <a:rPr lang="en-US" sz="2400" dirty="0" smtClean="0"/>
              <a:t>2</a:t>
            </a:r>
            <a:r>
              <a:rPr lang="en-US" dirty="0" smtClean="0"/>
              <a:t> consumed by the plant. The results of the experiment are shown in the table to the right.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79248636"/>
              </p:ext>
            </p:extLst>
          </p:nvPr>
        </p:nvGraphicFramePr>
        <p:xfrm>
          <a:off x="7820167" y="366030"/>
          <a:ext cx="4033296" cy="5806170"/>
        </p:xfrm>
        <a:graphic>
          <a:graphicData uri="http://schemas.openxmlformats.org/drawingml/2006/table">
            <a:tbl>
              <a:tblPr firstRow="1" bandRow="1">
                <a:tableStyleId>{5C22544A-7EE6-4342-B048-85BDC9FD1C3A}</a:tableStyleId>
              </a:tblPr>
              <a:tblGrid>
                <a:gridCol w="2016648"/>
                <a:gridCol w="2016648"/>
              </a:tblGrid>
              <a:tr h="723855">
                <a:tc>
                  <a:txBody>
                    <a:bodyPr/>
                    <a:lstStyle/>
                    <a:p>
                      <a:r>
                        <a:rPr lang="en-US" dirty="0" smtClean="0"/>
                        <a:t>CO</a:t>
                      </a:r>
                      <a:r>
                        <a:rPr lang="en-US" sz="1400" dirty="0" smtClean="0"/>
                        <a:t>2</a:t>
                      </a:r>
                      <a:r>
                        <a:rPr lang="en-US" dirty="0" smtClean="0"/>
                        <a:t> consumed (micromoles</a:t>
                      </a:r>
                      <a:r>
                        <a:rPr lang="en-US" baseline="0" dirty="0" smtClean="0"/>
                        <a:t> per square meter per second)</a:t>
                      </a:r>
                      <a:endParaRPr lang="en-US" dirty="0"/>
                    </a:p>
                  </a:txBody>
                  <a:tcPr/>
                </a:tc>
                <a:tc>
                  <a:txBody>
                    <a:bodyPr/>
                    <a:lstStyle/>
                    <a:p>
                      <a:r>
                        <a:rPr lang="en-US" dirty="0" smtClean="0"/>
                        <a:t>Light intensity (photons</a:t>
                      </a:r>
                      <a:r>
                        <a:rPr lang="en-US" baseline="0" dirty="0" smtClean="0"/>
                        <a:t> per </a:t>
                      </a:r>
                      <a:r>
                        <a:rPr lang="en-US" dirty="0" smtClean="0"/>
                        <a:t>square</a:t>
                      </a:r>
                      <a:r>
                        <a:rPr lang="en-US" baseline="0" dirty="0" smtClean="0"/>
                        <a:t> meter per second)</a:t>
                      </a:r>
                      <a:endParaRPr lang="en-US" dirty="0"/>
                    </a:p>
                  </a:txBody>
                  <a:tcPr/>
                </a:tc>
              </a:tr>
              <a:tr h="723855">
                <a:tc>
                  <a:txBody>
                    <a:bodyPr/>
                    <a:lstStyle/>
                    <a:p>
                      <a:r>
                        <a:rPr lang="en-US" dirty="0" smtClean="0"/>
                        <a:t>0</a:t>
                      </a:r>
                      <a:endParaRPr lang="en-US" dirty="0"/>
                    </a:p>
                  </a:txBody>
                  <a:tcPr/>
                </a:tc>
                <a:tc>
                  <a:txBody>
                    <a:bodyPr/>
                    <a:lstStyle/>
                    <a:p>
                      <a:r>
                        <a:rPr lang="en-US" dirty="0" smtClean="0"/>
                        <a:t>0</a:t>
                      </a:r>
                      <a:endParaRPr lang="en-US" dirty="0"/>
                    </a:p>
                  </a:txBody>
                  <a:tcPr/>
                </a:tc>
              </a:tr>
              <a:tr h="723855">
                <a:tc>
                  <a:txBody>
                    <a:bodyPr/>
                    <a:lstStyle/>
                    <a:p>
                      <a:r>
                        <a:rPr lang="en-US" dirty="0" smtClean="0"/>
                        <a:t>7</a:t>
                      </a:r>
                      <a:endParaRPr lang="en-US" dirty="0"/>
                    </a:p>
                  </a:txBody>
                  <a:tcPr/>
                </a:tc>
                <a:tc>
                  <a:txBody>
                    <a:bodyPr/>
                    <a:lstStyle/>
                    <a:p>
                      <a:r>
                        <a:rPr lang="en-US" dirty="0" smtClean="0"/>
                        <a:t>200</a:t>
                      </a:r>
                      <a:endParaRPr lang="en-US" dirty="0"/>
                    </a:p>
                  </a:txBody>
                  <a:tcPr/>
                </a:tc>
              </a:tr>
              <a:tr h="723855">
                <a:tc>
                  <a:txBody>
                    <a:bodyPr/>
                    <a:lstStyle/>
                    <a:p>
                      <a:r>
                        <a:rPr lang="en-US" dirty="0" smtClean="0"/>
                        <a:t>13</a:t>
                      </a:r>
                      <a:endParaRPr lang="en-US" dirty="0"/>
                    </a:p>
                  </a:txBody>
                  <a:tcPr/>
                </a:tc>
                <a:tc>
                  <a:txBody>
                    <a:bodyPr/>
                    <a:lstStyle/>
                    <a:p>
                      <a:r>
                        <a:rPr lang="en-US" dirty="0" smtClean="0"/>
                        <a:t>400</a:t>
                      </a:r>
                      <a:endParaRPr lang="en-US" dirty="0"/>
                    </a:p>
                  </a:txBody>
                  <a:tcPr/>
                </a:tc>
              </a:tr>
              <a:tr h="723855">
                <a:tc>
                  <a:txBody>
                    <a:bodyPr/>
                    <a:lstStyle/>
                    <a:p>
                      <a:r>
                        <a:rPr lang="en-US" dirty="0" smtClean="0"/>
                        <a:t>16</a:t>
                      </a:r>
                      <a:endParaRPr lang="en-US" dirty="0"/>
                    </a:p>
                  </a:txBody>
                  <a:tcPr/>
                </a:tc>
                <a:tc>
                  <a:txBody>
                    <a:bodyPr/>
                    <a:lstStyle/>
                    <a:p>
                      <a:r>
                        <a:rPr lang="en-US" dirty="0" smtClean="0"/>
                        <a:t>600</a:t>
                      </a:r>
                      <a:endParaRPr lang="en-US" dirty="0"/>
                    </a:p>
                  </a:txBody>
                  <a:tcPr/>
                </a:tc>
              </a:tr>
              <a:tr h="723855">
                <a:tc>
                  <a:txBody>
                    <a:bodyPr/>
                    <a:lstStyle/>
                    <a:p>
                      <a:r>
                        <a:rPr lang="en-US" dirty="0" smtClean="0"/>
                        <a:t>16.5</a:t>
                      </a:r>
                      <a:endParaRPr lang="en-US" dirty="0"/>
                    </a:p>
                  </a:txBody>
                  <a:tcPr/>
                </a:tc>
                <a:tc>
                  <a:txBody>
                    <a:bodyPr/>
                    <a:lstStyle/>
                    <a:p>
                      <a:r>
                        <a:rPr lang="en-US" dirty="0" smtClean="0"/>
                        <a:t>800</a:t>
                      </a:r>
                      <a:endParaRPr lang="en-US" dirty="0"/>
                    </a:p>
                  </a:txBody>
                  <a:tcPr/>
                </a:tc>
              </a:tr>
              <a:tr h="723855">
                <a:tc>
                  <a:txBody>
                    <a:bodyPr/>
                    <a:lstStyle/>
                    <a:p>
                      <a:r>
                        <a:rPr lang="en-US" dirty="0" smtClean="0"/>
                        <a:t>16.75</a:t>
                      </a:r>
                      <a:endParaRPr lang="en-US" dirty="0"/>
                    </a:p>
                  </a:txBody>
                  <a:tcPr/>
                </a:tc>
                <a:tc>
                  <a:txBody>
                    <a:bodyPr/>
                    <a:lstStyle/>
                    <a:p>
                      <a:r>
                        <a:rPr lang="en-US" dirty="0" smtClean="0"/>
                        <a:t>1000</a:t>
                      </a:r>
                      <a:endParaRPr lang="en-US" dirty="0"/>
                    </a:p>
                  </a:txBody>
                  <a:tcPr/>
                </a:tc>
              </a:tr>
            </a:tbl>
          </a:graphicData>
        </a:graphic>
      </p:graphicFrame>
    </p:spTree>
    <p:extLst>
      <p:ext uri="{BB962C8B-B14F-4D97-AF65-F5344CB8AC3E}">
        <p14:creationId xmlns:p14="http://schemas.microsoft.com/office/powerpoint/2010/main" val="1246965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215154" y="2082736"/>
            <a:ext cx="5883894" cy="4679577"/>
          </a:xfrm>
        </p:spPr>
        <p:txBody>
          <a:bodyPr>
            <a:normAutofit lnSpcReduction="10000"/>
          </a:bodyPr>
          <a:lstStyle/>
          <a:p>
            <a:r>
              <a:rPr lang="en-US" dirty="0" smtClean="0"/>
              <a:t>Two students were investigating how a sugar solution would effect the height of growing plants. The students added varying levels, measured in percentages, to the water that was being given to the growing plants. The data from the experiment is listed at the table to the right. </a:t>
            </a:r>
            <a:endParaRPr lang="en-US" dirty="0"/>
          </a:p>
        </p:txBody>
      </p:sp>
      <p:pic>
        <p:nvPicPr>
          <p:cNvPr id="3074" name="Picture 2" descr="http://mdk12.org/assessments/high_school/look_like/2007/biology/images/30n31_q.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9048" y="1667435"/>
            <a:ext cx="6352514" cy="3711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993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mdk12.org/assessments/high_school/look_like/2007/biology/images/30n31_q.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615" y="292631"/>
            <a:ext cx="10854774" cy="6341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8376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a:xfrm>
            <a:off x="272955" y="2093976"/>
            <a:ext cx="6548924" cy="4858603"/>
          </a:xfrm>
        </p:spPr>
        <p:txBody>
          <a:bodyPr/>
          <a:lstStyle/>
          <a:p>
            <a:r>
              <a:rPr lang="en-US" dirty="0"/>
              <a:t>Two students were investigating how </a:t>
            </a:r>
            <a:r>
              <a:rPr lang="en-US" dirty="0" smtClean="0"/>
              <a:t>the pH of the soil would </a:t>
            </a:r>
            <a:r>
              <a:rPr lang="en-US" dirty="0"/>
              <a:t>effect the height of growing plants. The students </a:t>
            </a:r>
            <a:r>
              <a:rPr lang="en-US" dirty="0" smtClean="0"/>
              <a:t>altered the pH of the soil and measured the average growth of the plants. </a:t>
            </a:r>
            <a:r>
              <a:rPr lang="en-US" dirty="0"/>
              <a:t>The data from the experiment is listed at the table to the right. </a:t>
            </a:r>
          </a:p>
          <a:p>
            <a:endParaRPr lang="en-US" dirty="0"/>
          </a:p>
        </p:txBody>
      </p:sp>
      <p:pic>
        <p:nvPicPr>
          <p:cNvPr id="4" name="Picture 2" descr="http://sciencesediment.files.wordpress.com/2012/02/vertical_ta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1879" y="818456"/>
            <a:ext cx="5214443"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244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ciencesediment.files.wordpress.com/2012/02/vertical_ta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7290" y="-81699"/>
            <a:ext cx="7533564" cy="6935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04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vs. dependent variables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INDEPENDENT VARIABLE</a:t>
            </a:r>
          </a:p>
          <a:p>
            <a:pPr lvl="1"/>
            <a:r>
              <a:rPr lang="en-US" dirty="0" smtClean="0"/>
              <a:t>What </a:t>
            </a:r>
            <a:r>
              <a:rPr lang="en-US" i="1" u="sng" dirty="0" smtClean="0">
                <a:solidFill>
                  <a:srgbClr val="FF0000"/>
                </a:solidFill>
              </a:rPr>
              <a:t>“I”</a:t>
            </a:r>
            <a:r>
              <a:rPr lang="en-US" dirty="0" smtClean="0"/>
              <a:t> change</a:t>
            </a:r>
          </a:p>
          <a:p>
            <a:pPr lvl="1"/>
            <a:r>
              <a:rPr lang="en-US" dirty="0" smtClean="0"/>
              <a:t>The variable that is </a:t>
            </a:r>
            <a:r>
              <a:rPr lang="en-US" i="1" u="sng" dirty="0" smtClean="0">
                <a:solidFill>
                  <a:srgbClr val="FF0000"/>
                </a:solidFill>
              </a:rPr>
              <a:t>MANIPULATED </a:t>
            </a:r>
            <a:r>
              <a:rPr lang="en-US" dirty="0" smtClean="0"/>
              <a:t>by the </a:t>
            </a:r>
            <a:r>
              <a:rPr lang="en-US" i="1" u="sng" dirty="0" smtClean="0">
                <a:solidFill>
                  <a:srgbClr val="FF0000"/>
                </a:solidFill>
              </a:rPr>
              <a:t>SCIENTIST</a:t>
            </a:r>
          </a:p>
          <a:p>
            <a:pPr lvl="1"/>
            <a:endParaRPr lang="en-US" dirty="0"/>
          </a:p>
          <a:p>
            <a:r>
              <a:rPr lang="en-US" dirty="0" smtClean="0"/>
              <a:t>DEPENDENT VARIABLE</a:t>
            </a:r>
          </a:p>
          <a:p>
            <a:pPr lvl="1"/>
            <a:r>
              <a:rPr lang="en-US" dirty="0" smtClean="0"/>
              <a:t>What is </a:t>
            </a:r>
            <a:r>
              <a:rPr lang="en-US" i="1" u="sng" dirty="0" smtClean="0">
                <a:solidFill>
                  <a:srgbClr val="FF0000"/>
                </a:solidFill>
              </a:rPr>
              <a:t>MEASURED</a:t>
            </a:r>
          </a:p>
          <a:p>
            <a:pPr lvl="1"/>
            <a:r>
              <a:rPr lang="en-US" dirty="0" smtClean="0"/>
              <a:t>The variable that changes </a:t>
            </a:r>
            <a:r>
              <a:rPr lang="en-US" i="1" u="sng" dirty="0" smtClean="0">
                <a:solidFill>
                  <a:srgbClr val="FF0000"/>
                </a:solidFill>
              </a:rPr>
              <a:t>IN RESPONSE </a:t>
            </a:r>
            <a:r>
              <a:rPr lang="en-US" dirty="0" smtClean="0"/>
              <a:t>to the independent variable</a:t>
            </a:r>
            <a:endParaRPr lang="en-US" dirty="0"/>
          </a:p>
        </p:txBody>
      </p:sp>
    </p:spTree>
    <p:extLst>
      <p:ext uri="{BB962C8B-B14F-4D97-AF65-F5344CB8AC3E}">
        <p14:creationId xmlns:p14="http://schemas.microsoft.com/office/powerpoint/2010/main" val="19808370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lstStyle/>
          <a:p>
            <a:endParaRPr lang="en-US"/>
          </a:p>
        </p:txBody>
      </p:sp>
      <p:pic>
        <p:nvPicPr>
          <p:cNvPr id="4" name="Picture 2" descr="http://faculty.icc.edu/estermer/Math%20Review/graph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982" y="1632204"/>
            <a:ext cx="6632132"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460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Testable question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you are given a “scenario,” they may ask you to write a “testable question.”</a:t>
            </a:r>
          </a:p>
          <a:p>
            <a:r>
              <a:rPr lang="en-US" dirty="0" smtClean="0"/>
              <a:t>A testable question </a:t>
            </a:r>
            <a:r>
              <a:rPr lang="en-US" i="1" u="sng" dirty="0" smtClean="0">
                <a:solidFill>
                  <a:srgbClr val="FF0000"/>
                </a:solidFill>
              </a:rPr>
              <a:t>IS NOT A HYPOTHESIS</a:t>
            </a:r>
          </a:p>
          <a:p>
            <a:r>
              <a:rPr lang="en-US" dirty="0" smtClean="0"/>
              <a:t>What question do you want answered?</a:t>
            </a:r>
          </a:p>
          <a:p>
            <a:r>
              <a:rPr lang="en-US" dirty="0" smtClean="0"/>
              <a:t>Comes </a:t>
            </a:r>
            <a:r>
              <a:rPr lang="en-US" i="1" u="sng" dirty="0" smtClean="0">
                <a:solidFill>
                  <a:srgbClr val="FF0000"/>
                </a:solidFill>
              </a:rPr>
              <a:t>BEFORE</a:t>
            </a:r>
            <a:r>
              <a:rPr lang="en-US" dirty="0" smtClean="0">
                <a:solidFill>
                  <a:srgbClr val="FF0000"/>
                </a:solidFill>
              </a:rPr>
              <a:t> </a:t>
            </a:r>
            <a:r>
              <a:rPr lang="en-US" dirty="0" smtClean="0"/>
              <a:t>the hypothesis.</a:t>
            </a:r>
          </a:p>
          <a:p>
            <a:r>
              <a:rPr lang="en-US" i="1" u="sng" dirty="0" smtClean="0">
                <a:solidFill>
                  <a:srgbClr val="FF0000"/>
                </a:solidFill>
              </a:rPr>
              <a:t>SIMILAR</a:t>
            </a:r>
            <a:r>
              <a:rPr lang="en-US" dirty="0" smtClean="0">
                <a:solidFill>
                  <a:srgbClr val="FF0000"/>
                </a:solidFill>
              </a:rPr>
              <a:t> </a:t>
            </a:r>
            <a:r>
              <a:rPr lang="en-US" dirty="0" smtClean="0"/>
              <a:t>to hypothesis </a:t>
            </a:r>
            <a:r>
              <a:rPr lang="en-US" i="1" u="sng" dirty="0" smtClean="0">
                <a:solidFill>
                  <a:srgbClr val="FF0000"/>
                </a:solidFill>
              </a:rPr>
              <a:t>BUT</a:t>
            </a:r>
            <a:r>
              <a:rPr lang="en-US" dirty="0" smtClean="0">
                <a:solidFill>
                  <a:srgbClr val="FF0000"/>
                </a:solidFill>
              </a:rPr>
              <a:t> </a:t>
            </a:r>
            <a:r>
              <a:rPr lang="en-US" dirty="0" smtClean="0"/>
              <a:t>formed as a </a:t>
            </a:r>
            <a:r>
              <a:rPr lang="en-US" i="1" u="sng" dirty="0" smtClean="0">
                <a:solidFill>
                  <a:srgbClr val="FF0000"/>
                </a:solidFill>
              </a:rPr>
              <a:t>question</a:t>
            </a:r>
            <a:r>
              <a:rPr lang="en-US" dirty="0" smtClean="0"/>
              <a:t>.</a:t>
            </a:r>
          </a:p>
          <a:p>
            <a:endParaRPr lang="en-US" dirty="0"/>
          </a:p>
          <a:p>
            <a:r>
              <a:rPr lang="en-US" sz="3000" dirty="0" smtClean="0">
                <a:solidFill>
                  <a:srgbClr val="FF0000"/>
                </a:solidFill>
              </a:rPr>
              <a:t>DOES CHANGING _</a:t>
            </a:r>
            <a:r>
              <a:rPr lang="en-US" sz="3000" u="sng" dirty="0" smtClean="0">
                <a:solidFill>
                  <a:srgbClr val="FF0000"/>
                </a:solidFill>
              </a:rPr>
              <a:t>IV</a:t>
            </a:r>
            <a:r>
              <a:rPr lang="en-US" sz="3000" dirty="0" smtClean="0">
                <a:solidFill>
                  <a:srgbClr val="FF0000"/>
                </a:solidFill>
              </a:rPr>
              <a:t>__ HAVE AN EFFECT ON _</a:t>
            </a:r>
            <a:r>
              <a:rPr lang="en-US" sz="3000" u="sng" dirty="0" smtClean="0">
                <a:solidFill>
                  <a:srgbClr val="FF0000"/>
                </a:solidFill>
              </a:rPr>
              <a:t>DV</a:t>
            </a:r>
            <a:r>
              <a:rPr lang="en-US" sz="3000" dirty="0" smtClean="0">
                <a:solidFill>
                  <a:srgbClr val="FF0000"/>
                </a:solidFill>
              </a:rPr>
              <a:t>__?</a:t>
            </a:r>
            <a:endParaRPr lang="en-US" sz="3000" dirty="0">
              <a:solidFill>
                <a:srgbClr val="FF0000"/>
              </a:solidFill>
            </a:endParaRPr>
          </a:p>
          <a:p>
            <a:endParaRPr lang="en-US" dirty="0"/>
          </a:p>
        </p:txBody>
      </p:sp>
    </p:spTree>
    <p:extLst>
      <p:ext uri="{BB962C8B-B14F-4D97-AF65-F5344CB8AC3E}">
        <p14:creationId xmlns:p14="http://schemas.microsoft.com/office/powerpoint/2010/main" val="1837099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Review:</a:t>
            </a:r>
          </a:p>
          <a:p>
            <a:pPr lvl="1"/>
            <a:r>
              <a:rPr lang="en-US" dirty="0" smtClean="0"/>
              <a:t>The scientists PREDICTION prior to EXPERIMENTATION</a:t>
            </a:r>
          </a:p>
          <a:p>
            <a:pPr lvl="1"/>
            <a:endParaRPr lang="en-US" dirty="0"/>
          </a:p>
          <a:p>
            <a:r>
              <a:rPr lang="en-US" dirty="0" smtClean="0"/>
              <a:t>IF THE _</a:t>
            </a:r>
            <a:r>
              <a:rPr lang="en-US" u="sng" dirty="0" smtClean="0"/>
              <a:t>IV</a:t>
            </a:r>
            <a:r>
              <a:rPr lang="en-US" dirty="0" smtClean="0"/>
              <a:t>_ IS _</a:t>
            </a:r>
            <a:r>
              <a:rPr lang="en-US" i="1" u="sng" dirty="0" smtClean="0"/>
              <a:t>CHANGED</a:t>
            </a:r>
            <a:r>
              <a:rPr lang="en-US" i="1" dirty="0" smtClean="0"/>
              <a:t>_, </a:t>
            </a:r>
          </a:p>
          <a:p>
            <a:r>
              <a:rPr lang="en-US" dirty="0" smtClean="0"/>
              <a:t>THEN THE _</a:t>
            </a:r>
            <a:r>
              <a:rPr lang="en-US" u="sng" dirty="0" smtClean="0"/>
              <a:t>DV</a:t>
            </a:r>
            <a:r>
              <a:rPr lang="en-US" dirty="0" smtClean="0"/>
              <a:t>_ WILL </a:t>
            </a:r>
            <a:r>
              <a:rPr lang="en-US" i="1" dirty="0" smtClean="0"/>
              <a:t>_</a:t>
            </a:r>
            <a:r>
              <a:rPr lang="en-US" i="1" u="sng" dirty="0" smtClean="0"/>
              <a:t>CHANGE</a:t>
            </a:r>
            <a:r>
              <a:rPr lang="en-US" dirty="0" smtClean="0"/>
              <a:t>_.</a:t>
            </a:r>
          </a:p>
          <a:p>
            <a:endParaRPr lang="en-US" dirty="0"/>
          </a:p>
        </p:txBody>
      </p:sp>
    </p:spTree>
    <p:extLst>
      <p:ext uri="{BB962C8B-B14F-4D97-AF65-F5344CB8AC3E}">
        <p14:creationId xmlns:p14="http://schemas.microsoft.com/office/powerpoint/2010/main" val="633875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CONSTANTS</a:t>
            </a:r>
            <a:endParaRPr lang="en-US" dirty="0"/>
          </a:p>
        </p:txBody>
      </p:sp>
      <p:sp>
        <p:nvSpPr>
          <p:cNvPr id="3" name="Content Placeholder 2"/>
          <p:cNvSpPr>
            <a:spLocks noGrp="1"/>
          </p:cNvSpPr>
          <p:nvPr>
            <p:ph idx="1"/>
          </p:nvPr>
        </p:nvSpPr>
        <p:spPr/>
        <p:txBody>
          <a:bodyPr>
            <a:normAutofit lnSpcReduction="10000"/>
          </a:bodyPr>
          <a:lstStyle/>
          <a:p>
            <a:r>
              <a:rPr lang="en-US" dirty="0" smtClean="0"/>
              <a:t>VARIABLES KEPT CONSTANT</a:t>
            </a:r>
          </a:p>
          <a:p>
            <a:pPr lvl="1"/>
            <a:r>
              <a:rPr lang="en-US" dirty="0" smtClean="0"/>
              <a:t>Any variables </a:t>
            </a:r>
            <a:r>
              <a:rPr lang="en-US" i="1" u="sng" dirty="0" smtClean="0">
                <a:solidFill>
                  <a:srgbClr val="FF0000"/>
                </a:solidFill>
              </a:rPr>
              <a:t>OTHER THAN</a:t>
            </a:r>
            <a:r>
              <a:rPr lang="en-US" dirty="0" smtClean="0"/>
              <a:t> the </a:t>
            </a:r>
            <a:r>
              <a:rPr lang="en-US" i="1" u="sng" dirty="0" smtClean="0">
                <a:solidFill>
                  <a:srgbClr val="FF0000"/>
                </a:solidFill>
              </a:rPr>
              <a:t>IV</a:t>
            </a:r>
            <a:r>
              <a:rPr lang="en-US" dirty="0" smtClean="0"/>
              <a:t> and </a:t>
            </a:r>
            <a:r>
              <a:rPr lang="en-US" i="1" u="sng" dirty="0" smtClean="0">
                <a:solidFill>
                  <a:srgbClr val="FF0000"/>
                </a:solidFill>
              </a:rPr>
              <a:t>DV</a:t>
            </a:r>
            <a:r>
              <a:rPr lang="en-US" dirty="0" smtClean="0"/>
              <a:t> must all be kept the same.</a:t>
            </a:r>
          </a:p>
          <a:p>
            <a:pPr lvl="1"/>
            <a:r>
              <a:rPr lang="en-US" dirty="0" smtClean="0"/>
              <a:t>Can only change 1 variable at a time.</a:t>
            </a:r>
          </a:p>
          <a:p>
            <a:pPr lvl="1"/>
            <a:endParaRPr lang="en-US" dirty="0"/>
          </a:p>
          <a:p>
            <a:r>
              <a:rPr lang="en-US" dirty="0" smtClean="0"/>
              <a:t>If testing sunlight and height of plant, what would be your constants?</a:t>
            </a:r>
          </a:p>
          <a:p>
            <a:pPr lvl="1"/>
            <a:r>
              <a:rPr lang="en-US" dirty="0" smtClean="0"/>
              <a:t>Soil, temperature, water, type of seed, size of container, etc.</a:t>
            </a:r>
            <a:endParaRPr lang="en-US" dirty="0"/>
          </a:p>
        </p:txBody>
      </p:sp>
    </p:spTree>
    <p:extLst>
      <p:ext uri="{BB962C8B-B14F-4D97-AF65-F5344CB8AC3E}">
        <p14:creationId xmlns:p14="http://schemas.microsoft.com/office/powerpoint/2010/main" val="1938343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a:t>
            </a:r>
            <a:endParaRPr lang="en-US" dirty="0"/>
          </a:p>
        </p:txBody>
      </p:sp>
      <p:sp>
        <p:nvSpPr>
          <p:cNvPr id="3" name="Content Placeholder 2"/>
          <p:cNvSpPr>
            <a:spLocks noGrp="1"/>
          </p:cNvSpPr>
          <p:nvPr>
            <p:ph idx="1"/>
          </p:nvPr>
        </p:nvSpPr>
        <p:spPr/>
        <p:txBody>
          <a:bodyPr>
            <a:normAutofit lnSpcReduction="10000"/>
          </a:bodyPr>
          <a:lstStyle/>
          <a:p>
            <a:r>
              <a:rPr lang="en-US" dirty="0" smtClean="0"/>
              <a:t>What type of equipment would be needed for an investigation?</a:t>
            </a:r>
          </a:p>
          <a:p>
            <a:r>
              <a:rPr lang="en-US" dirty="0" smtClean="0"/>
              <a:t>Visualize the experiment in your mind.</a:t>
            </a:r>
          </a:p>
          <a:p>
            <a:pPr lvl="1"/>
            <a:r>
              <a:rPr lang="en-US" dirty="0" smtClean="0"/>
              <a:t>What “stuff” will you need?</a:t>
            </a:r>
          </a:p>
          <a:p>
            <a:pPr lvl="1"/>
            <a:r>
              <a:rPr lang="en-US" i="1" u="sng" dirty="0" smtClean="0">
                <a:solidFill>
                  <a:srgbClr val="FF0000"/>
                </a:solidFill>
              </a:rPr>
              <a:t>Equipment NOT supplies</a:t>
            </a:r>
          </a:p>
          <a:p>
            <a:pPr lvl="1"/>
            <a:endParaRPr lang="en-US" dirty="0"/>
          </a:p>
          <a:p>
            <a:r>
              <a:rPr lang="en-US" dirty="0" smtClean="0"/>
              <a:t>Examples:</a:t>
            </a:r>
          </a:p>
          <a:p>
            <a:pPr lvl="1"/>
            <a:r>
              <a:rPr lang="en-US" dirty="0" smtClean="0"/>
              <a:t>Beaker, lamp (light source), thermometer, stop watch, test tube, tray, bucket</a:t>
            </a:r>
            <a:endParaRPr lang="en-US" dirty="0"/>
          </a:p>
        </p:txBody>
      </p:sp>
    </p:spTree>
    <p:extLst>
      <p:ext uri="{BB962C8B-B14F-4D97-AF65-F5344CB8AC3E}">
        <p14:creationId xmlns:p14="http://schemas.microsoft.com/office/powerpoint/2010/main" val="2383529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sz="2800" dirty="0" smtClean="0"/>
              <a:t>You will be asked to write a procedure for your experiment</a:t>
            </a:r>
          </a:p>
          <a:p>
            <a:r>
              <a:rPr lang="en-US" dirty="0" smtClean="0"/>
              <a:t>3 STEPS</a:t>
            </a:r>
          </a:p>
          <a:p>
            <a:pPr lvl="1"/>
            <a:r>
              <a:rPr lang="en-US" dirty="0" smtClean="0"/>
              <a:t>Step 1: Set It Up: </a:t>
            </a:r>
          </a:p>
          <a:p>
            <a:pPr lvl="2"/>
            <a:r>
              <a:rPr lang="en-US" dirty="0" smtClean="0"/>
              <a:t>Use ONE step to set up your experiment. BE THOROUGH!!!</a:t>
            </a:r>
          </a:p>
          <a:p>
            <a:pPr lvl="2"/>
            <a:endParaRPr lang="en-US" dirty="0"/>
          </a:p>
          <a:p>
            <a:pPr lvl="2"/>
            <a:r>
              <a:rPr lang="en-US" b="1" dirty="0" smtClean="0">
                <a:solidFill>
                  <a:srgbClr val="FF0000"/>
                </a:solidFill>
              </a:rPr>
              <a:t>Place 50 g of dry Miracle Grow soil in a 1000mL beaker. Place 1 tomato seed approximately 2cm below the surface of the soil. Water with 50 mL tap water.</a:t>
            </a:r>
            <a:endParaRPr lang="en-US" b="1" dirty="0">
              <a:solidFill>
                <a:srgbClr val="FF0000"/>
              </a:solidFill>
            </a:endParaRPr>
          </a:p>
        </p:txBody>
      </p:sp>
    </p:spTree>
    <p:extLst>
      <p:ext uri="{BB962C8B-B14F-4D97-AF65-F5344CB8AC3E}">
        <p14:creationId xmlns:p14="http://schemas.microsoft.com/office/powerpoint/2010/main" val="2787990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dirty="0" smtClean="0"/>
              <a:t>3 STEPS</a:t>
            </a:r>
          </a:p>
          <a:p>
            <a:pPr lvl="1"/>
            <a:r>
              <a:rPr lang="en-US" dirty="0" smtClean="0"/>
              <a:t>Step 2: Independent Variable</a:t>
            </a:r>
          </a:p>
          <a:p>
            <a:pPr lvl="2"/>
            <a:r>
              <a:rPr lang="en-US" dirty="0" smtClean="0"/>
              <a:t>Use Step 2 to change your IV. BE THOROUGH!!!</a:t>
            </a:r>
          </a:p>
          <a:p>
            <a:pPr lvl="2"/>
            <a:endParaRPr lang="en-US" dirty="0"/>
          </a:p>
          <a:p>
            <a:pPr lvl="2"/>
            <a:r>
              <a:rPr lang="en-US" b="1" dirty="0" smtClean="0">
                <a:solidFill>
                  <a:srgbClr val="FF0000"/>
                </a:solidFill>
              </a:rPr>
              <a:t>Place beaker with planted seed at a distance of 20 cm from light source. Add 25 mL of water once a week. Measure height of seedling once a week. Allow to grow for 12 weeks.</a:t>
            </a:r>
            <a:endParaRPr lang="en-US" b="1" dirty="0">
              <a:solidFill>
                <a:srgbClr val="FF0000"/>
              </a:solidFill>
            </a:endParaRPr>
          </a:p>
        </p:txBody>
      </p:sp>
    </p:spTree>
    <p:extLst>
      <p:ext uri="{BB962C8B-B14F-4D97-AF65-F5344CB8AC3E}">
        <p14:creationId xmlns:p14="http://schemas.microsoft.com/office/powerpoint/2010/main" val="2573102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dirty="0" smtClean="0"/>
              <a:t>3 STEPS</a:t>
            </a:r>
          </a:p>
          <a:p>
            <a:pPr lvl="1"/>
            <a:r>
              <a:rPr lang="en-US" dirty="0" smtClean="0"/>
              <a:t>Step 3: Repeat!</a:t>
            </a:r>
          </a:p>
          <a:p>
            <a:pPr lvl="2"/>
            <a:r>
              <a:rPr lang="en-US" dirty="0" smtClean="0"/>
              <a:t>Use Step 3 to take care of the rest of your IV. BE THOROUGH!!!</a:t>
            </a:r>
          </a:p>
          <a:p>
            <a:pPr lvl="2"/>
            <a:endParaRPr lang="en-US" dirty="0"/>
          </a:p>
          <a:p>
            <a:pPr lvl="2"/>
            <a:r>
              <a:rPr lang="en-US" b="1" dirty="0" smtClean="0">
                <a:solidFill>
                  <a:srgbClr val="FF0000"/>
                </a:solidFill>
              </a:rPr>
              <a:t>Repeat step 2 for the following distances: 40cm from light source, 60cm from light source, 80 cm from light source.</a:t>
            </a:r>
            <a:endParaRPr lang="en-US" b="1" dirty="0">
              <a:solidFill>
                <a:srgbClr val="FF0000"/>
              </a:solidFill>
            </a:endParaRPr>
          </a:p>
        </p:txBody>
      </p:sp>
    </p:spTree>
    <p:extLst>
      <p:ext uri="{BB962C8B-B14F-4D97-AF65-F5344CB8AC3E}">
        <p14:creationId xmlns:p14="http://schemas.microsoft.com/office/powerpoint/2010/main" val="31740832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3514</TotalTime>
  <Words>775</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Rockwell</vt:lpstr>
      <vt:lpstr>Rockwell Condensed</vt:lpstr>
      <vt:lpstr>Wingdings</vt:lpstr>
      <vt:lpstr>Wood Type</vt:lpstr>
      <vt:lpstr>Performance Event</vt:lpstr>
      <vt:lpstr>Independent vs. dependent variables</vt:lpstr>
      <vt:lpstr>Testable question</vt:lpstr>
      <vt:lpstr>HYPOTHESIS</vt:lpstr>
      <vt:lpstr>CONSTANTS</vt:lpstr>
      <vt:lpstr>equipment</vt:lpstr>
      <vt:lpstr>procedure</vt:lpstr>
      <vt:lpstr>procedure</vt:lpstr>
      <vt:lpstr>procedure</vt:lpstr>
      <vt:lpstr>Conclusions</vt:lpstr>
      <vt:lpstr>Conclusions</vt:lpstr>
      <vt:lpstr>graphing</vt:lpstr>
      <vt:lpstr>Title</vt:lpstr>
      <vt:lpstr>graphing</vt:lpstr>
      <vt:lpstr>Example #1</vt:lpstr>
      <vt:lpstr>Example #2</vt:lpstr>
      <vt:lpstr>PowerPoint Presentation</vt:lpstr>
      <vt:lpstr>Example #3</vt:lpstr>
      <vt:lpstr>PowerPoint Presentation</vt:lpstr>
      <vt:lpstr>Example #4</vt:lpstr>
    </vt:vector>
  </TitlesOfParts>
  <Company>Cameron R-1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Event</dc:title>
  <dc:creator>Mandy Klenk</dc:creator>
  <cp:lastModifiedBy>Mandy Klenk</cp:lastModifiedBy>
  <cp:revision>19</cp:revision>
  <dcterms:created xsi:type="dcterms:W3CDTF">2015-04-19T14:41:08Z</dcterms:created>
  <dcterms:modified xsi:type="dcterms:W3CDTF">2015-04-23T14:24:17Z</dcterms:modified>
</cp:coreProperties>
</file>